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57" r:id="rId5"/>
    <p:sldId id="260" r:id="rId6"/>
    <p:sldId id="263" r:id="rId7"/>
    <p:sldId id="270" r:id="rId8"/>
    <p:sldId id="261" r:id="rId9"/>
    <p:sldId id="271" r:id="rId10"/>
    <p:sldId id="275" r:id="rId11"/>
    <p:sldId id="288" r:id="rId12"/>
    <p:sldId id="262" r:id="rId13"/>
    <p:sldId id="265" r:id="rId14"/>
    <p:sldId id="29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B650BD57-2322-4B0A-8999-6FB6734E2B6B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</dgm:t>
    </dgm:pt>
    <dgm:pt modelId="{91E6FDAE-C99B-42D2-9A53-A5283DE84844}" type="par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60F5605-55D0-4A84-83B2-7D0E35DD7732}" type="sibTrans" cxnId="{082E9CC2-4D77-4445-9FE7-5DBEC6BD8EFA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5F3AE8-5B9E-43DD-8B27-5C2B690307B3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</dgm:t>
    </dgm:pt>
    <dgm:pt modelId="{9C7335B0-E425-4B69-9B9F-A806B108ECCD}" type="par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4434548-E220-40A7-9B89-DCBB0DAA4FC9}" type="sibTrans" cxnId="{1E80E13D-2110-4CE6-A683-3FABB30A6CE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7B099161-67AD-42AC-B068-12588DBE2F8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</dgm:t>
    </dgm:pt>
    <dgm:pt modelId="{E7F5416F-D904-4203-B4C8-054FDF14B8CD}" type="par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00C4486-079B-4934-A0FD-D417655B8342}" type="sibTrans" cxnId="{EAFA7921-2047-430F-81C0-662B8AD3750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7F9FF81-210F-4168-A5D0-5A7D3E4A21B1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</dgm:t>
    </dgm:pt>
    <dgm:pt modelId="{109DE3EB-10C4-49A5-A56D-C47F5D9625A9}" type="par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2BBC12-9B86-44AB-A285-947CED8FB4AC}" type="sibTrans" cxnId="{58488EAC-D315-4AD0-AF87-D5C314989DF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832C380-84E1-434F-A3EB-90039F8F38E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</dgm:t>
    </dgm:pt>
    <dgm:pt modelId="{810A3B3F-36BB-4CEE-892F-F6EFD07534EA}" type="par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606ECE40-B5E3-4B18-95E6-78C9901AEB2D}" type="sibTrans" cxnId="{C4774AA2-13A7-423A-8D11-79F948EE11B5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C2DBF0E-6051-454F-AB32-E50D7DDEEC8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gm:t>
    </dgm:pt>
    <dgm:pt modelId="{88D1BD86-34B6-4654-8939-C0EFA07EAC3A}" type="par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56C0E57-ED5C-42DD-9565-01D666ABD5D4}" type="sibTrans" cxnId="{E7761A96-4CEA-4ACE-BB70-61030CEF515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98686C4-8D8D-4C7A-9C62-E0F41FF40BBF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</dgm:t>
    </dgm:pt>
    <dgm:pt modelId="{F5C7BA50-164F-4FD8-A3E9-69FDE047BB34}" type="par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97DAF71-ACB0-411B-9855-DFAF98D5DB7C}" type="sibTrans" cxnId="{8A9893B5-403F-4573-8002-CC56B6706B81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A48D05B-A16E-4770-B5BD-ADD541248D5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gm:t>
    </dgm:pt>
    <dgm:pt modelId="{CA62DF00-CF50-4B27-88AD-0B183729D65F}" type="par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5E18A3F0-3183-45EF-91BD-8A999C46FAED}" type="sibTrans" cxnId="{D0A938BF-0B27-4A6F-A7AF-5CE1BA0A3E4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9D12F96-7986-4199-B593-1C9F774CA96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</dgm:t>
    </dgm:pt>
    <dgm:pt modelId="{635C41AE-ECE2-4395-A894-BFD2F207EF38}" type="par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3FBBFFC-83F6-4CB3-856F-B6CD0638AA6B}" type="sibTrans" cxnId="{46B91475-6999-4699-A816-614970C538DB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E293695-E239-43F5-AB83-A554E0128CD1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gm:t>
    </dgm:pt>
    <dgm:pt modelId="{787EDD41-9F30-429E-8087-2D23AA5F4876}" type="par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26C90B34-6A77-4FD4-AC0D-FE9A0E941073}" type="sibTrans" cxnId="{2F1B8B41-DAFA-4C2B-A07B-58C4FD8A3F2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A7E1192-6CC3-49EB-9FCD-1152A22104B7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</dgm:t>
    </dgm:pt>
    <dgm:pt modelId="{63AD220B-7017-4E85-8A96-2675E23FAC74}" type="par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4337FD20-3B03-4112-BB01-C026774BB8FF}" type="sibTrans" cxnId="{590604A4-8395-4FB6-991F-079EEB4C69C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C2B50FAC-F1C0-465B-9F53-C18071DA5494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gm:t>
    </dgm:pt>
    <dgm:pt modelId="{F1221C7F-600B-4AB3-A54A-BA4EA2A1BC51}" type="par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F157E32-036D-49E2-B92E-713A6029EFEC}" type="sibTrans" cxnId="{C1AEB248-3266-4551-886F-E1493FF0CC6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6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6">
        <dgm:presLayoutVars>
          <dgm:bulletEnabled val="1"/>
        </dgm:presLayoutVars>
      </dgm:prSet>
      <dgm:spPr/>
    </dgm:pt>
    <dgm:pt modelId="{FB2541E7-C849-4CCF-9F0A-06648A1C18F0}" type="pres">
      <dgm:prSet presAssocID="{EB15EA61-1534-47B6-8514-FFF8786EE131}" presName="sibTrans" presStyleCnt="0"/>
      <dgm:spPr/>
    </dgm:pt>
    <dgm:pt modelId="{50DDDBF1-6B95-48BE-B965-8343E3F33A4B}" type="pres">
      <dgm:prSet presAssocID="{B650BD57-2322-4B0A-8999-6FB6734E2B6B}" presName="node" presStyleLbl="node1" presStyleIdx="2" presStyleCnt="6">
        <dgm:presLayoutVars>
          <dgm:bulletEnabled val="1"/>
        </dgm:presLayoutVars>
      </dgm:prSet>
      <dgm:spPr/>
    </dgm:pt>
    <dgm:pt modelId="{AAA5EF48-5F52-43B9-B2DA-9C07273CE3AE}" type="pres">
      <dgm:prSet presAssocID="{860F5605-55D0-4A84-83B2-7D0E35DD7732}" presName="sibTrans" presStyleCnt="0"/>
      <dgm:spPr/>
    </dgm:pt>
    <dgm:pt modelId="{0AF60202-C26A-4ABF-A5DD-E6399B40640E}" type="pres">
      <dgm:prSet presAssocID="{F75F3AE8-5B9E-43DD-8B27-5C2B690307B3}" presName="node" presStyleLbl="node1" presStyleIdx="3" presStyleCnt="6">
        <dgm:presLayoutVars>
          <dgm:bulletEnabled val="1"/>
        </dgm:presLayoutVars>
      </dgm:prSet>
      <dgm:spPr/>
    </dgm:pt>
    <dgm:pt modelId="{218969C8-747B-4C0E-9830-8727D1521A71}" type="pres">
      <dgm:prSet presAssocID="{04434548-E220-40A7-9B89-DCBB0DAA4FC9}" presName="sibTrans" presStyleCnt="0"/>
      <dgm:spPr/>
    </dgm:pt>
    <dgm:pt modelId="{4C50EE0D-69AC-4736-80EB-7DA8D5B169BA}" type="pres">
      <dgm:prSet presAssocID="{7B099161-67AD-42AC-B068-12588DBE2F8E}" presName="node" presStyleLbl="node1" presStyleIdx="4" presStyleCnt="6">
        <dgm:presLayoutVars>
          <dgm:bulletEnabled val="1"/>
        </dgm:presLayoutVars>
      </dgm:prSet>
      <dgm:spPr/>
    </dgm:pt>
    <dgm:pt modelId="{B36A7320-2568-46D8-B8D7-D335D588D2BF}" type="pres">
      <dgm:prSet presAssocID="{300C4486-079B-4934-A0FD-D417655B8342}" presName="sibTrans" presStyleCnt="0"/>
      <dgm:spPr/>
    </dgm:pt>
    <dgm:pt modelId="{724B8E5C-180C-4495-BD56-23F335EAB642}" type="pres">
      <dgm:prSet presAssocID="{87F9FF81-210F-4168-A5D0-5A7D3E4A21B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EAFA7921-2047-430F-81C0-662B8AD37509}" srcId="{D2200CDF-FA51-4E8D-85B0-CA94E0346776}" destId="{7B099161-67AD-42AC-B068-12588DBE2F8E}" srcOrd="4" destOrd="0" parTransId="{E7F5416F-D904-4203-B4C8-054FDF14B8CD}" sibTransId="{300C4486-079B-4934-A0FD-D417655B8342}"/>
    <dgm:cxn modelId="{19F1412D-C052-4825-8251-3AE56FACD674}" type="presOf" srcId="{B650BD57-2322-4B0A-8999-6FB6734E2B6B}" destId="{50DDDBF1-6B95-48BE-B965-8343E3F33A4B}" srcOrd="0" destOrd="0" presId="urn:microsoft.com/office/officeart/2005/8/layout/default"/>
    <dgm:cxn modelId="{9915B22E-AED3-4057-B66D-9126539B8535}" type="presOf" srcId="{3E293695-E239-43F5-AB83-A554E0128CD1}" destId="{4C50EE0D-69AC-4736-80EB-7DA8D5B169BA}" srcOrd="0" destOrd="2" presId="urn:microsoft.com/office/officeart/2005/8/layout/default"/>
    <dgm:cxn modelId="{1E80E13D-2110-4CE6-A683-3FABB30A6CEC}" srcId="{D2200CDF-FA51-4E8D-85B0-CA94E0346776}" destId="{F75F3AE8-5B9E-43DD-8B27-5C2B690307B3}" srcOrd="3" destOrd="0" parTransId="{9C7335B0-E425-4B69-9B9F-A806B108ECCD}" sibTransId="{04434548-E220-40A7-9B89-DCBB0DAA4FC9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2F1B8B41-DAFA-4C2B-A07B-58C4FD8A3F20}" srcId="{7B099161-67AD-42AC-B068-12588DBE2F8E}" destId="{3E293695-E239-43F5-AB83-A554E0128CD1}" srcOrd="1" destOrd="0" parTransId="{787EDD41-9F30-429E-8087-2D23AA5F4876}" sibTransId="{26C90B34-6A77-4FD4-AC0D-FE9A0E941073}"/>
    <dgm:cxn modelId="{69E64843-AED0-4884-99F7-E9CD5DA883AD}" type="presOf" srcId="{D9D12F96-7986-4199-B593-1C9F774CA969}" destId="{4C50EE0D-69AC-4736-80EB-7DA8D5B169BA}" srcOrd="0" destOrd="1" presId="urn:microsoft.com/office/officeart/2005/8/layout/default"/>
    <dgm:cxn modelId="{01982767-5135-4267-8308-129007672C1A}" type="presOf" srcId="{87F9FF81-210F-4168-A5D0-5A7D3E4A21B1}" destId="{724B8E5C-180C-4495-BD56-23F335EAB642}" srcOrd="0" destOrd="0" presId="urn:microsoft.com/office/officeart/2005/8/layout/default"/>
    <dgm:cxn modelId="{40B2D867-ED74-41F5-9579-A54D018CA335}" type="presOf" srcId="{0A48D05B-A16E-4770-B5BD-ADD541248D53}" destId="{724B8E5C-180C-4495-BD56-23F335EAB642}" srcOrd="0" destOrd="2" presId="urn:microsoft.com/office/officeart/2005/8/layout/default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C1AEB248-3266-4551-886F-E1493FF0CC6C}" srcId="{F75F3AE8-5B9E-43DD-8B27-5C2B690307B3}" destId="{C2B50FAC-F1C0-465B-9F53-C18071DA5494}" srcOrd="1" destOrd="0" parTransId="{F1221C7F-600B-4AB3-A54A-BA4EA2A1BC51}" sibTransId="{1F157E32-036D-49E2-B92E-713A6029EFEC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6B91475-6999-4699-A816-614970C538DB}" srcId="{7B099161-67AD-42AC-B068-12588DBE2F8E}" destId="{D9D12F96-7986-4199-B593-1C9F774CA969}" srcOrd="0" destOrd="0" parTransId="{635C41AE-ECE2-4395-A894-BFD2F207EF38}" sibTransId="{C3FBBFFC-83F6-4CB3-856F-B6CD0638AA6B}"/>
    <dgm:cxn modelId="{2E3D2579-7FB4-4FB8-83F4-698035ABDE3A}" type="presOf" srcId="{5832C380-84E1-434F-A3EB-90039F8F38E4}" destId="{50DDDBF1-6B95-48BE-B965-8343E3F33A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7761A96-4CEA-4ACE-BB70-61030CEF515B}" srcId="{B650BD57-2322-4B0A-8999-6FB6734E2B6B}" destId="{4C2DBF0E-6051-454F-AB32-E50D7DDEEC89}" srcOrd="1" destOrd="0" parTransId="{88D1BD86-34B6-4654-8939-C0EFA07EAC3A}" sibTransId="{356C0E57-ED5C-42DD-9565-01D666ABD5D4}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EB49169B-413C-4265-ACF9-D4FF4428BDDA}" type="presOf" srcId="{C2B50FAC-F1C0-465B-9F53-C18071DA5494}" destId="{0AF60202-C26A-4ABF-A5DD-E6399B40640E}" srcOrd="0" destOrd="2" presId="urn:microsoft.com/office/officeart/2005/8/layout/default"/>
    <dgm:cxn modelId="{C4774AA2-13A7-423A-8D11-79F948EE11B5}" srcId="{B650BD57-2322-4B0A-8999-6FB6734E2B6B}" destId="{5832C380-84E1-434F-A3EB-90039F8F38E4}" srcOrd="0" destOrd="0" parTransId="{810A3B3F-36BB-4CEE-892F-F6EFD07534EA}" sibTransId="{606ECE40-B5E3-4B18-95E6-78C9901AEB2D}"/>
    <dgm:cxn modelId="{590604A4-8395-4FB6-991F-079EEB4C69C0}" srcId="{F75F3AE8-5B9E-43DD-8B27-5C2B690307B3}" destId="{1A7E1192-6CC3-49EB-9FCD-1152A22104B7}" srcOrd="0" destOrd="0" parTransId="{63AD220B-7017-4E85-8A96-2675E23FAC74}" sibTransId="{4337FD20-3B03-4112-BB01-C026774BB8FF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58488EAC-D315-4AD0-AF87-D5C314989DF5}" srcId="{D2200CDF-FA51-4E8D-85B0-CA94E0346776}" destId="{87F9FF81-210F-4168-A5D0-5A7D3E4A21B1}" srcOrd="5" destOrd="0" parTransId="{109DE3EB-10C4-49A5-A56D-C47F5D9625A9}" sibTransId="{1A2BBC12-9B86-44AB-A285-947CED8FB4AC}"/>
    <dgm:cxn modelId="{05EC28AF-D665-46F3-8E0B-17A5D7A63C48}" type="presOf" srcId="{498686C4-8D8D-4C7A-9C62-E0F41FF40BBF}" destId="{724B8E5C-180C-4495-BD56-23F335EAB642}" srcOrd="0" destOrd="1" presId="urn:microsoft.com/office/officeart/2005/8/layout/default"/>
    <dgm:cxn modelId="{8A9893B5-403F-4573-8002-CC56B6706B81}" srcId="{87F9FF81-210F-4168-A5D0-5A7D3E4A21B1}" destId="{498686C4-8D8D-4C7A-9C62-E0F41FF40BBF}" srcOrd="0" destOrd="0" parTransId="{F5C7BA50-164F-4FD8-A3E9-69FDE047BB34}" sibTransId="{C97DAF71-ACB0-411B-9855-DFAF98D5DB7C}"/>
    <dgm:cxn modelId="{D0A938BF-0B27-4A6F-A7AF-5CE1BA0A3E4C}" srcId="{87F9FF81-210F-4168-A5D0-5A7D3E4A21B1}" destId="{0A48D05B-A16E-4770-B5BD-ADD541248D53}" srcOrd="1" destOrd="0" parTransId="{CA62DF00-CF50-4B27-88AD-0B183729D65F}" sibTransId="{5E18A3F0-3183-45EF-91BD-8A999C46FAED}"/>
    <dgm:cxn modelId="{082E9CC2-4D77-4445-9FE7-5DBEC6BD8EFA}" srcId="{D2200CDF-FA51-4E8D-85B0-CA94E0346776}" destId="{B650BD57-2322-4B0A-8999-6FB6734E2B6B}" srcOrd="2" destOrd="0" parTransId="{91E6FDAE-C99B-42D2-9A53-A5283DE84844}" sibTransId="{860F5605-55D0-4A84-83B2-7D0E35DD7732}"/>
    <dgm:cxn modelId="{7DCB86C9-E8A2-4624-ABFC-889E49E148F5}" type="presOf" srcId="{F75F3AE8-5B9E-43DD-8B27-5C2B690307B3}" destId="{0AF60202-C26A-4ABF-A5DD-E6399B40640E}" srcOrd="0" destOrd="0" presId="urn:microsoft.com/office/officeart/2005/8/layout/default"/>
    <dgm:cxn modelId="{5265E8DA-37AE-49D4-9095-BCFB0DEFDD32}" type="presOf" srcId="{1A7E1192-6CC3-49EB-9FCD-1152A22104B7}" destId="{0AF60202-C26A-4ABF-A5DD-E6399B40640E}" srcOrd="0" destOrd="1" presId="urn:microsoft.com/office/officeart/2005/8/layout/default"/>
    <dgm:cxn modelId="{5D08CBEE-C03E-4350-A72F-D09D0F418121}" type="presOf" srcId="{4C2DBF0E-6051-454F-AB32-E50D7DDEEC89}" destId="{50DDDBF1-6B95-48BE-B965-8343E3F33A4B}" srcOrd="0" destOrd="2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3CAF3FF5-BF17-4C42-ACDE-0A10A32BFFBD}" type="presOf" srcId="{7B099161-67AD-42AC-B068-12588DBE2F8E}" destId="{4C50EE0D-69AC-4736-80EB-7DA8D5B169BA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  <dgm:cxn modelId="{6875B5E8-88C0-474D-BDD2-1E2F180E9EBF}" type="presParOf" srcId="{D05C0F1F-937C-4A7B-B4C2-B4EC4C700C5C}" destId="{FB2541E7-C849-4CCF-9F0A-06648A1C18F0}" srcOrd="3" destOrd="0" presId="urn:microsoft.com/office/officeart/2005/8/layout/default"/>
    <dgm:cxn modelId="{2F5E4DAD-4240-401E-875E-9BF571AE63ED}" type="presParOf" srcId="{D05C0F1F-937C-4A7B-B4C2-B4EC4C700C5C}" destId="{50DDDBF1-6B95-48BE-B965-8343E3F33A4B}" srcOrd="4" destOrd="0" presId="urn:microsoft.com/office/officeart/2005/8/layout/default"/>
    <dgm:cxn modelId="{3A4D7A25-1B29-4BEC-8E4C-D031929E0139}" type="presParOf" srcId="{D05C0F1F-937C-4A7B-B4C2-B4EC4C700C5C}" destId="{AAA5EF48-5F52-43B9-B2DA-9C07273CE3AE}" srcOrd="5" destOrd="0" presId="urn:microsoft.com/office/officeart/2005/8/layout/default"/>
    <dgm:cxn modelId="{21480C71-CEE0-48FC-9E61-BB5DFFC5F8E2}" type="presParOf" srcId="{D05C0F1F-937C-4A7B-B4C2-B4EC4C700C5C}" destId="{0AF60202-C26A-4ABF-A5DD-E6399B40640E}" srcOrd="6" destOrd="0" presId="urn:microsoft.com/office/officeart/2005/8/layout/default"/>
    <dgm:cxn modelId="{73C741AC-3BE2-4976-8FB8-9C323BAF9106}" type="presParOf" srcId="{D05C0F1F-937C-4A7B-B4C2-B4EC4C700C5C}" destId="{218969C8-747B-4C0E-9830-8727D1521A71}" srcOrd="7" destOrd="0" presId="urn:microsoft.com/office/officeart/2005/8/layout/default"/>
    <dgm:cxn modelId="{B02EFA46-D26E-4DAF-B086-0CCD747BEB31}" type="presParOf" srcId="{D05C0F1F-937C-4A7B-B4C2-B4EC4C700C5C}" destId="{4C50EE0D-69AC-4736-80EB-7DA8D5B169BA}" srcOrd="8" destOrd="0" presId="urn:microsoft.com/office/officeart/2005/8/layout/default"/>
    <dgm:cxn modelId="{77ADE12F-3DAC-4BE7-A2CA-FF0130806905}" type="presParOf" srcId="{D05C0F1F-937C-4A7B-B4C2-B4EC4C700C5C}" destId="{B36A7320-2568-46D8-B8D7-D335D588D2BF}" srcOrd="9" destOrd="0" presId="urn:microsoft.com/office/officeart/2005/8/layout/default"/>
    <dgm:cxn modelId="{3D9A597C-7933-462E-BF91-9E28F6B48615}" type="presParOf" srcId="{D05C0F1F-937C-4A7B-B4C2-B4EC4C700C5C}" destId="{724B8E5C-180C-4495-BD56-23F335EAB6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00CDF-FA51-4E8D-85B0-CA94E03467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E446B4-BC6F-4508-BFCB-B6FD0A46F5D2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On-Prem Equipment</a:t>
          </a:r>
        </a:p>
      </dgm:t>
    </dgm:pt>
    <dgm:pt modelId="{05C43CD0-467E-441C-A9D0-296D97771166}" type="par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3298DFAE-107A-4B73-B326-AEEE492312A4}" type="sibTrans" cxnId="{ADD9A568-1F5A-4ADA-A2FB-0CB789FD72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D0EAD25-802E-40E8-A842-7978B0043F5E}">
      <dgm:prSet phldrT="[Text]"/>
      <dgm:spPr/>
      <dgm:t>
        <a:bodyPr/>
        <a:lstStyle/>
        <a:p>
          <a:r>
            <a:rPr lang="en-US" b="1" dirty="0">
              <a:latin typeface="Poppins" panose="00000500000000000000" pitchFamily="50" charset="0"/>
              <a:cs typeface="Poppins" panose="00000500000000000000" pitchFamily="50" charset="0"/>
            </a:rPr>
            <a:t>Cloud Services</a:t>
          </a:r>
        </a:p>
      </dgm:t>
    </dgm:pt>
    <dgm:pt modelId="{84976D37-02EB-4BB1-88FA-CB18D37E7BC8}" type="par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B15EA61-1534-47B6-8514-FFF8786EE131}" type="sibTrans" cxnId="{E2968302-877B-41C2-85BF-89A8969D8000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D9F3726-25E7-4D0F-B621-C5DEF7FEFE99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a large amount now, but you own the equipment for reuse later.</a:t>
          </a:r>
        </a:p>
      </dgm:t>
    </dgm:pt>
    <dgm:pt modelId="{383EB67D-F722-4635-B8B5-F4A3DDABDC72}" type="par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F7BD6394-7817-46F7-A4D7-25F8AD049001}" type="sibTrans" cxnId="{EF4C1D16-9B40-4B2B-9EBD-A7503412DCBC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9879559D-F78A-4A4F-A7AF-D1CAF8718A9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Capital Expense</a:t>
          </a:r>
        </a:p>
      </dgm:t>
    </dgm:pt>
    <dgm:pt modelId="{54184FEF-D35C-4418-A8B3-9DB528D74A88}" type="par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AAD1A898-814D-472E-9071-8D7E8877289A}" type="sibTrans" cxnId="{5D5A4FF7-CB18-4E6E-A74F-72B4CA671B29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8F378B99-3465-4E4C-9025-17EB6FE06933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Pay smaller amounts monthly as you use the services.</a:t>
          </a:r>
        </a:p>
      </dgm:t>
    </dgm:pt>
    <dgm:pt modelId="{FC4920D9-75CF-41E2-BDD6-DBF8A8D9FBE1}" type="par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0B31A7BA-63C9-4A95-9AE6-5AF37BA674DC}" type="sibTrans" cxnId="{E2560F9A-A0B2-4FD9-BA42-DB272678407D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1C3E8F2C-B0E4-4B6E-BE37-75C19E362255}">
      <dgm:prSet phldrT="[Text]"/>
      <dgm:spPr/>
      <dgm:t>
        <a:bodyPr/>
        <a:lstStyle/>
        <a:p>
          <a:r>
            <a:rPr lang="en-US" dirty="0">
              <a:latin typeface="Poppins" panose="00000500000000000000" pitchFamily="50" charset="0"/>
              <a:cs typeface="Poppins" panose="00000500000000000000" pitchFamily="50" charset="0"/>
            </a:rPr>
            <a:t>Operational Expense</a:t>
          </a:r>
        </a:p>
      </dgm:t>
    </dgm:pt>
    <dgm:pt modelId="{1EAF90E2-BBC1-49FF-901D-7DA4737CC99F}" type="par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EF0B7623-38D3-4583-A61F-1393C5028AFC}" type="sibTrans" cxnId="{5BAAD83E-D165-4B66-8094-9B62C9301968}">
      <dgm:prSet/>
      <dgm:spPr/>
      <dgm:t>
        <a:bodyPr/>
        <a:lstStyle/>
        <a:p>
          <a:endParaRPr lang="en-US">
            <a:latin typeface="Poppins" panose="00000500000000000000" pitchFamily="50" charset="0"/>
            <a:cs typeface="Poppins" panose="00000500000000000000" pitchFamily="50" charset="0"/>
          </a:endParaRPr>
        </a:p>
      </dgm:t>
    </dgm:pt>
    <dgm:pt modelId="{D05C0F1F-937C-4A7B-B4C2-B4EC4C700C5C}" type="pres">
      <dgm:prSet presAssocID="{D2200CDF-FA51-4E8D-85B0-CA94E0346776}" presName="diagram" presStyleCnt="0">
        <dgm:presLayoutVars>
          <dgm:dir/>
          <dgm:resizeHandles val="exact"/>
        </dgm:presLayoutVars>
      </dgm:prSet>
      <dgm:spPr/>
    </dgm:pt>
    <dgm:pt modelId="{4C3A3BC7-7B8D-473A-B77F-0A8CF2B55F4B}" type="pres">
      <dgm:prSet presAssocID="{54E446B4-BC6F-4508-BFCB-B6FD0A46F5D2}" presName="node" presStyleLbl="node1" presStyleIdx="0" presStyleCnt="2">
        <dgm:presLayoutVars>
          <dgm:bulletEnabled val="1"/>
        </dgm:presLayoutVars>
      </dgm:prSet>
      <dgm:spPr/>
    </dgm:pt>
    <dgm:pt modelId="{742D2910-A88A-4692-AD7F-C77C93514F11}" type="pres">
      <dgm:prSet presAssocID="{3298DFAE-107A-4B73-B326-AEEE492312A4}" presName="sibTrans" presStyleCnt="0"/>
      <dgm:spPr/>
    </dgm:pt>
    <dgm:pt modelId="{F0E7DC66-D4F6-4DD3-A2F1-7EFE2DE0A914}" type="pres">
      <dgm:prSet presAssocID="{0D0EAD25-802E-40E8-A842-7978B0043F5E}" presName="node" presStyleLbl="node1" presStyleIdx="1" presStyleCnt="2">
        <dgm:presLayoutVars>
          <dgm:bulletEnabled val="1"/>
        </dgm:presLayoutVars>
      </dgm:prSet>
      <dgm:spPr/>
    </dgm:pt>
  </dgm:ptLst>
  <dgm:cxnLst>
    <dgm:cxn modelId="{E2968302-877B-41C2-85BF-89A8969D8000}" srcId="{D2200CDF-FA51-4E8D-85B0-CA94E0346776}" destId="{0D0EAD25-802E-40E8-A842-7978B0043F5E}" srcOrd="1" destOrd="0" parTransId="{84976D37-02EB-4BB1-88FA-CB18D37E7BC8}" sibTransId="{EB15EA61-1534-47B6-8514-FFF8786EE131}"/>
    <dgm:cxn modelId="{8B44060A-39BE-497E-B319-DD62F796E348}" type="presOf" srcId="{D2200CDF-FA51-4E8D-85B0-CA94E0346776}" destId="{D05C0F1F-937C-4A7B-B4C2-B4EC4C700C5C}" srcOrd="0" destOrd="0" presId="urn:microsoft.com/office/officeart/2005/8/layout/default"/>
    <dgm:cxn modelId="{47D83411-7B81-4AEA-BDF4-3A57E87188FF}" type="presOf" srcId="{9879559D-F78A-4A4F-A7AF-D1CAF8718A93}" destId="{4C3A3BC7-7B8D-473A-B77F-0A8CF2B55F4B}" srcOrd="0" destOrd="2" presId="urn:microsoft.com/office/officeart/2005/8/layout/default"/>
    <dgm:cxn modelId="{EF4C1D16-9B40-4B2B-9EBD-A7503412DCBC}" srcId="{54E446B4-BC6F-4508-BFCB-B6FD0A46F5D2}" destId="{FD9F3726-25E7-4D0F-B621-C5DEF7FEFE99}" srcOrd="0" destOrd="0" parTransId="{383EB67D-F722-4635-B8B5-F4A3DDABDC72}" sibTransId="{F7BD6394-7817-46F7-A4D7-25F8AD049001}"/>
    <dgm:cxn modelId="{5BAAD83E-D165-4B66-8094-9B62C9301968}" srcId="{0D0EAD25-802E-40E8-A842-7978B0043F5E}" destId="{1C3E8F2C-B0E4-4B6E-BE37-75C19E362255}" srcOrd="1" destOrd="0" parTransId="{1EAF90E2-BBC1-49FF-901D-7DA4737CC99F}" sibTransId="{EF0B7623-38D3-4583-A61F-1393C5028AFC}"/>
    <dgm:cxn modelId="{ADD9A568-1F5A-4ADA-A2FB-0CB789FD7268}" srcId="{D2200CDF-FA51-4E8D-85B0-CA94E0346776}" destId="{54E446B4-BC6F-4508-BFCB-B6FD0A46F5D2}" srcOrd="0" destOrd="0" parTransId="{05C43CD0-467E-441C-A9D0-296D97771166}" sibTransId="{3298DFAE-107A-4B73-B326-AEEE492312A4}"/>
    <dgm:cxn modelId="{1F27DE51-B99D-4537-9562-E8CAD405E780}" type="presOf" srcId="{FD9F3726-25E7-4D0F-B621-C5DEF7FEFE99}" destId="{4C3A3BC7-7B8D-473A-B77F-0A8CF2B55F4B}" srcOrd="0" destOrd="1" presId="urn:microsoft.com/office/officeart/2005/8/layout/default"/>
    <dgm:cxn modelId="{49845A80-AEF0-4213-8758-FFE7F2D2FFAA}" type="presOf" srcId="{1C3E8F2C-B0E4-4B6E-BE37-75C19E362255}" destId="{F0E7DC66-D4F6-4DD3-A2F1-7EFE2DE0A914}" srcOrd="0" destOrd="2" presId="urn:microsoft.com/office/officeart/2005/8/layout/default"/>
    <dgm:cxn modelId="{212CD992-7A26-4BC7-9B5C-FCF385667E18}" type="presOf" srcId="{8F378B99-3465-4E4C-9025-17EB6FE06933}" destId="{F0E7DC66-D4F6-4DD3-A2F1-7EFE2DE0A914}" srcOrd="0" destOrd="1" presId="urn:microsoft.com/office/officeart/2005/8/layout/default"/>
    <dgm:cxn modelId="{E2560F9A-A0B2-4FD9-BA42-DB272678407D}" srcId="{0D0EAD25-802E-40E8-A842-7978B0043F5E}" destId="{8F378B99-3465-4E4C-9025-17EB6FE06933}" srcOrd="0" destOrd="0" parTransId="{FC4920D9-75CF-41E2-BDD6-DBF8A8D9FBE1}" sibTransId="{0B31A7BA-63C9-4A95-9AE6-5AF37BA674DC}"/>
    <dgm:cxn modelId="{DD5EB2A4-734D-4606-B05E-ABF8B616AED6}" type="presOf" srcId="{0D0EAD25-802E-40E8-A842-7978B0043F5E}" destId="{F0E7DC66-D4F6-4DD3-A2F1-7EFE2DE0A914}" srcOrd="0" destOrd="0" presId="urn:microsoft.com/office/officeart/2005/8/layout/default"/>
    <dgm:cxn modelId="{7816DCF3-B2C2-453A-AE4F-2D52187C8322}" type="presOf" srcId="{54E446B4-BC6F-4508-BFCB-B6FD0A46F5D2}" destId="{4C3A3BC7-7B8D-473A-B77F-0A8CF2B55F4B}" srcOrd="0" destOrd="0" presId="urn:microsoft.com/office/officeart/2005/8/layout/default"/>
    <dgm:cxn modelId="{5D5A4FF7-CB18-4E6E-A74F-72B4CA671B29}" srcId="{54E446B4-BC6F-4508-BFCB-B6FD0A46F5D2}" destId="{9879559D-F78A-4A4F-A7AF-D1CAF8718A93}" srcOrd="1" destOrd="0" parTransId="{54184FEF-D35C-4418-A8B3-9DB528D74A88}" sibTransId="{AAD1A898-814D-472E-9071-8D7E8877289A}"/>
    <dgm:cxn modelId="{4B4B5AD9-878B-4985-9D01-A19DA9C5A76B}" type="presParOf" srcId="{D05C0F1F-937C-4A7B-B4C2-B4EC4C700C5C}" destId="{4C3A3BC7-7B8D-473A-B77F-0A8CF2B55F4B}" srcOrd="0" destOrd="0" presId="urn:microsoft.com/office/officeart/2005/8/layout/default"/>
    <dgm:cxn modelId="{ED886E58-BA22-41C0-8E86-EBBDAA88F81F}" type="presParOf" srcId="{D05C0F1F-937C-4A7B-B4C2-B4EC4C700C5C}" destId="{742D2910-A88A-4692-AD7F-C77C93514F11}" srcOrd="1" destOrd="0" presId="urn:microsoft.com/office/officeart/2005/8/layout/default"/>
    <dgm:cxn modelId="{A213270A-0B35-4951-91BD-87679A5C5324}" type="presParOf" srcId="{D05C0F1F-937C-4A7B-B4C2-B4EC4C700C5C}" destId="{F0E7DC66-D4F6-4DD3-A2F1-7EFE2DE0A91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Cost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Eliminates the capital expenses of buying hardware and software.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Pay for what you use.</a:t>
          </a:r>
        </a:p>
      </dsp:txBody>
      <dsp:txXfrm>
        <a:off x="0" y="292033"/>
        <a:ext cx="3527751" cy="2116650"/>
      </dsp:txXfrm>
    </dsp:sp>
    <dsp:sp modelId="{F0E7DC66-D4F6-4DD3-A2F1-7EFE2DE0A914}">
      <dsp:nvSpPr>
        <dsp:cNvPr id="0" name=""/>
        <dsp:cNvSpPr/>
      </dsp:nvSpPr>
      <dsp:spPr>
        <a:xfrm>
          <a:off x="3880526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Speed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Self-service on-demand (Provision services in minutes).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Fast services with little to no setup.</a:t>
          </a:r>
        </a:p>
      </dsp:txBody>
      <dsp:txXfrm>
        <a:off x="3880526" y="292033"/>
        <a:ext cx="3527751" cy="2116650"/>
      </dsp:txXfrm>
    </dsp:sp>
    <dsp:sp modelId="{50DDDBF1-6B95-48BE-B965-8343E3F33A4B}">
      <dsp:nvSpPr>
        <dsp:cNvPr id="0" name=""/>
        <dsp:cNvSpPr/>
      </dsp:nvSpPr>
      <dsp:spPr>
        <a:xfrm>
          <a:off x="7761053" y="292033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Scale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Global availability of data and compute.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Grow/shrink to fit your needs.</a:t>
          </a:r>
        </a:p>
      </dsp:txBody>
      <dsp:txXfrm>
        <a:off x="7761053" y="292033"/>
        <a:ext cx="3527751" cy="2116650"/>
      </dsp:txXfrm>
    </dsp:sp>
    <dsp:sp modelId="{0AF60202-C26A-4ABF-A5DD-E6399B40640E}">
      <dsp:nvSpPr>
        <dsp:cNvPr id="0" name=""/>
        <dsp:cNvSpPr/>
      </dsp:nvSpPr>
      <dsp:spPr>
        <a:xfrm>
          <a:off x="0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Productivity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Less down time for set up, updates, and IT management.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Collaborative environment for your organization’s data and processes.</a:t>
          </a:r>
        </a:p>
      </dsp:txBody>
      <dsp:txXfrm>
        <a:off x="0" y="2761460"/>
        <a:ext cx="3527751" cy="2116650"/>
      </dsp:txXfrm>
    </dsp:sp>
    <dsp:sp modelId="{4C50EE0D-69AC-4736-80EB-7DA8D5B169BA}">
      <dsp:nvSpPr>
        <dsp:cNvPr id="0" name=""/>
        <dsp:cNvSpPr/>
      </dsp:nvSpPr>
      <dsp:spPr>
        <a:xfrm>
          <a:off x="3880526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Latest generation hardware in datacenters.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Reduced latency for applications.</a:t>
          </a:r>
        </a:p>
      </dsp:txBody>
      <dsp:txXfrm>
        <a:off x="3880526" y="2761460"/>
        <a:ext cx="3527751" cy="2116650"/>
      </dsp:txXfrm>
    </dsp:sp>
    <dsp:sp modelId="{724B8E5C-180C-4495-BD56-23F335EAB642}">
      <dsp:nvSpPr>
        <dsp:cNvPr id="0" name=""/>
        <dsp:cNvSpPr/>
      </dsp:nvSpPr>
      <dsp:spPr>
        <a:xfrm>
          <a:off x="7761053" y="2761460"/>
          <a:ext cx="3527751" cy="21166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Poppins" panose="00000500000000000000" pitchFamily="50" charset="0"/>
              <a:cs typeface="Poppins" panose="00000500000000000000" pitchFamily="50" charset="0"/>
            </a:rPr>
            <a:t>Security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Best-in-class security backend with tools to keep an eye on vulnerabilities and attacks.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Poppins" panose="00000500000000000000" pitchFamily="50" charset="0"/>
              <a:cs typeface="Poppins" panose="00000500000000000000" pitchFamily="50" charset="0"/>
            </a:rPr>
            <a:t>Easy compliance and security offerings.</a:t>
          </a:r>
        </a:p>
      </dsp:txBody>
      <dsp:txXfrm>
        <a:off x="7761053" y="2761460"/>
        <a:ext cx="3527751" cy="2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3BC7-7B8D-473A-B77F-0A8CF2B55F4B}">
      <dsp:nvSpPr>
        <dsp:cNvPr id="0" name=""/>
        <dsp:cNvSpPr/>
      </dsp:nvSpPr>
      <dsp:spPr>
        <a:xfrm>
          <a:off x="0" y="470140"/>
          <a:ext cx="4041961" cy="2425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Poppins" panose="00000500000000000000" pitchFamily="50" charset="0"/>
              <a:cs typeface="Poppins" panose="00000500000000000000" pitchFamily="50" charset="0"/>
            </a:rPr>
            <a:t>On-Prem Equipment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Pay a large amount now, but you own the equipment for reuse later.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Capital Expense</a:t>
          </a:r>
        </a:p>
      </dsp:txBody>
      <dsp:txXfrm>
        <a:off x="0" y="470140"/>
        <a:ext cx="4041961" cy="2425176"/>
      </dsp:txXfrm>
    </dsp:sp>
    <dsp:sp modelId="{F0E7DC66-D4F6-4DD3-A2F1-7EFE2DE0A914}">
      <dsp:nvSpPr>
        <dsp:cNvPr id="0" name=""/>
        <dsp:cNvSpPr/>
      </dsp:nvSpPr>
      <dsp:spPr>
        <a:xfrm>
          <a:off x="0" y="3299513"/>
          <a:ext cx="4041961" cy="24251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Poppins" panose="00000500000000000000" pitchFamily="50" charset="0"/>
              <a:cs typeface="Poppins" panose="00000500000000000000" pitchFamily="50" charset="0"/>
            </a:rPr>
            <a:t>Cloud Services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Pay smaller amounts monthly as you use the services.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Poppins" panose="00000500000000000000" pitchFamily="50" charset="0"/>
              <a:cs typeface="Poppins" panose="00000500000000000000" pitchFamily="50" charset="0"/>
            </a:rPr>
            <a:t>Operational Expense</a:t>
          </a:r>
        </a:p>
      </dsp:txBody>
      <dsp:txXfrm>
        <a:off x="0" y="3299513"/>
        <a:ext cx="4041961" cy="2425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9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0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2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5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2F8E8-6112-448D-9AE7-6EFD76A512F3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9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52.svg"/><Relationship Id="rId21" Type="http://schemas.openxmlformats.org/officeDocument/2006/relationships/image" Target="../media/image47.png"/><Relationship Id="rId34" Type="http://schemas.openxmlformats.org/officeDocument/2006/relationships/image" Target="../media/image56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microsoft.com/office/2007/relationships/hdphoto" Target="../media/hdphoto1.wdp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svg"/><Relationship Id="rId32" Type="http://schemas.openxmlformats.org/officeDocument/2006/relationships/image" Target="../media/image55.png"/><Relationship Id="rId37" Type="http://schemas.openxmlformats.org/officeDocument/2006/relationships/image" Target="../media/image59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23" Type="http://schemas.openxmlformats.org/officeDocument/2006/relationships/image" Target="../media/image49.png"/><Relationship Id="rId28" Type="http://schemas.openxmlformats.org/officeDocument/2006/relationships/image" Target="../media/image18.svg"/><Relationship Id="rId36" Type="http://schemas.openxmlformats.org/officeDocument/2006/relationships/image" Target="../media/image58.png"/><Relationship Id="rId10" Type="http://schemas.openxmlformats.org/officeDocument/2006/relationships/image" Target="../media/image36.svg"/><Relationship Id="rId19" Type="http://schemas.openxmlformats.org/officeDocument/2006/relationships/image" Target="../media/image45.png"/><Relationship Id="rId31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svg"/><Relationship Id="rId27" Type="http://schemas.openxmlformats.org/officeDocument/2006/relationships/image" Target="../media/image17.png"/><Relationship Id="rId30" Type="http://schemas.openxmlformats.org/officeDocument/2006/relationships/image" Target="../media/image54.svg"/><Relationship Id="rId35" Type="http://schemas.openxmlformats.org/officeDocument/2006/relationships/image" Target="../media/image57.svg"/><Relationship Id="rId8" Type="http://schemas.openxmlformats.org/officeDocument/2006/relationships/image" Target="../media/image34.svg"/><Relationship Id="rId3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7921-F88B-C343-A728-581FECE2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0639" y="938430"/>
            <a:ext cx="4500573" cy="327050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400" dirty="0"/>
              <a:t>Scaling Biotech Workloads in the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85A3C-2DB8-18D9-968A-8B66EC3ED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831" y="6155668"/>
            <a:ext cx="2306598" cy="497540"/>
          </a:xfrm>
          <a:noFill/>
        </p:spPr>
        <p:txBody>
          <a:bodyPr anchor="ctr">
            <a:normAutofit fontScale="92500"/>
          </a:bodyPr>
          <a:lstStyle/>
          <a:p>
            <a:pPr algn="l"/>
            <a:r>
              <a:rPr lang="en-US" sz="1800" b="1" dirty="0"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</p:txBody>
      </p:sp>
      <p:pic>
        <p:nvPicPr>
          <p:cNvPr id="9" name="Picture 8" descr="A picture containing colorful, decorated, blue, hydrozoan&#10;&#10;Description automatically generated">
            <a:extLst>
              <a:ext uri="{FF2B5EF4-FFF2-40B4-BE49-F238E27FC236}">
                <a16:creationId xmlns:a16="http://schemas.microsoft.com/office/drawing/2014/main" id="{405863F6-B3F3-1328-BA08-119429218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A697A6-3CE8-DF95-0FBF-A5476B3BCED1}"/>
              </a:ext>
            </a:extLst>
          </p:cNvPr>
          <p:cNvSpPr txBox="1"/>
          <p:nvPr/>
        </p:nvSpPr>
        <p:spPr>
          <a:xfrm>
            <a:off x="9590925" y="5919570"/>
            <a:ext cx="22617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latin typeface="Righteous" panose="02010506000000020000" pitchFamily="2" charset="0"/>
              </a:rPr>
              <a:t>&lt;Tuple&gt;</a:t>
            </a:r>
          </a:p>
        </p:txBody>
      </p:sp>
    </p:spTree>
    <p:extLst>
      <p:ext uri="{BB962C8B-B14F-4D97-AF65-F5344CB8AC3E}">
        <p14:creationId xmlns:p14="http://schemas.microsoft.com/office/powerpoint/2010/main" val="24500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90380B-FF2C-CC06-E752-0B29606A752A}"/>
              </a:ext>
            </a:extLst>
          </p:cNvPr>
          <p:cNvSpPr/>
          <p:nvPr/>
        </p:nvSpPr>
        <p:spPr>
          <a:xfrm>
            <a:off x="265107" y="416924"/>
            <a:ext cx="11612689" cy="5963291"/>
          </a:xfrm>
          <a:prstGeom prst="rect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1BC407-48E7-FC45-0FC4-81A95D65DE61}"/>
              </a:ext>
            </a:extLst>
          </p:cNvPr>
          <p:cNvSpPr/>
          <p:nvPr/>
        </p:nvSpPr>
        <p:spPr>
          <a:xfrm>
            <a:off x="1098785" y="2682127"/>
            <a:ext cx="3108122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Run 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Open Sans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23B12-EC02-9EEF-2A0A-B87BC8E49785}"/>
              </a:ext>
            </a:extLst>
          </p:cNvPr>
          <p:cNvSpPr/>
          <p:nvPr/>
        </p:nvSpPr>
        <p:spPr>
          <a:xfrm>
            <a:off x="1098785" y="4030904"/>
            <a:ext cx="186297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exome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EBC4A-6633-8CD6-B159-F144FE6E00A0}"/>
              </a:ext>
            </a:extLst>
          </p:cNvPr>
          <p:cNvSpPr txBox="1"/>
          <p:nvPr/>
        </p:nvSpPr>
        <p:spPr>
          <a:xfrm>
            <a:off x="10747358" y="429755"/>
            <a:ext cx="1130438" cy="300082"/>
          </a:xfrm>
          <a:prstGeom prst="rect">
            <a:avLst/>
          </a:prstGeom>
          <a:solidFill>
            <a:srgbClr val="37C2B1"/>
          </a:solidFill>
          <a:ln w="38100">
            <a:solidFill>
              <a:srgbClr val="37C2B1"/>
            </a:solidFill>
          </a:ln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Segoe UI"/>
              </a:rPr>
              <a:t>datalake01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3B1212-253C-7081-F2E2-D12778B83D53}"/>
              </a:ext>
            </a:extLst>
          </p:cNvPr>
          <p:cNvSpPr/>
          <p:nvPr/>
        </p:nvSpPr>
        <p:spPr>
          <a:xfrm>
            <a:off x="1098785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0D4F-B363-9506-ACE5-86C3DABFD8C7}"/>
              </a:ext>
            </a:extLst>
          </p:cNvPr>
          <p:cNvGrpSpPr/>
          <p:nvPr/>
        </p:nvGrpSpPr>
        <p:grpSpPr>
          <a:xfrm>
            <a:off x="777000" y="5468673"/>
            <a:ext cx="2506537" cy="607360"/>
            <a:chOff x="2253925" y="4802296"/>
            <a:chExt cx="2506537" cy="6073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985C66-87EE-0A56-C3F0-507444CF0505}"/>
                </a:ext>
              </a:extLst>
            </p:cNvPr>
            <p:cNvSpPr/>
            <p:nvPr/>
          </p:nvSpPr>
          <p:spPr>
            <a:xfrm>
              <a:off x="2539666" y="50438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8751"/>
                </a:solidFill>
                <a:effectLst/>
                <a:uLnTx/>
                <a:uFillTx/>
                <a:latin typeface="Open Sans Extra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B90AD7-D95B-9799-3F89-DC5A683B62A1}"/>
                </a:ext>
              </a:extLst>
            </p:cNvPr>
            <p:cNvSpPr/>
            <p:nvPr/>
          </p:nvSpPr>
          <p:spPr>
            <a:xfrm>
              <a:off x="2253925" y="4802296"/>
              <a:ext cx="2220796" cy="36576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onsolas" panose="020B0609020204030204" pitchFamily="49" charset="0"/>
                  <a:ea typeface="Open Sans"/>
                  <a:cs typeface="Segoe UI"/>
                </a:rPr>
                <a:t>sample-abc-123_R1.fastq.gz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endParaRPr>
            </a:p>
          </p:txBody>
        </p:sp>
      </p:grp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0890473-63B0-5D9F-E553-7A966C73252C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2281653" y="2310933"/>
            <a:ext cx="248659" cy="493728"/>
          </a:xfrm>
          <a:prstGeom prst="bentConnector3">
            <a:avLst>
              <a:gd name="adj1" fmla="val 3574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79C885-AE55-308C-E911-7CB421A3FA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1850289" y="3228346"/>
            <a:ext cx="982539" cy="62257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D1964A1-372D-8624-2399-8AF83583930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1761598" y="4435918"/>
            <a:ext cx="307448" cy="22989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15254E10-A4D2-A48C-6B8A-BFF2A97AC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160" y="859677"/>
            <a:ext cx="457200" cy="457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77134-D43B-B9E6-6DF9-1FBAEC0AE7A8}"/>
              </a:ext>
            </a:extLst>
          </p:cNvPr>
          <p:cNvSpPr/>
          <p:nvPr/>
        </p:nvSpPr>
        <p:spPr>
          <a:xfrm>
            <a:off x="6582390" y="4031284"/>
            <a:ext cx="2343560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phenotypes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A01DFF-5F1E-C41A-3231-45E7769EE1DE}"/>
              </a:ext>
            </a:extLst>
          </p:cNvPr>
          <p:cNvSpPr/>
          <p:nvPr/>
        </p:nvSpPr>
        <p:spPr>
          <a:xfrm>
            <a:off x="9231150" y="4269173"/>
            <a:ext cx="2299434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sample-abc-123_pheno.json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A528C60-6137-4F88-4D56-6D7BC0B0FA31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8465395" y="3686297"/>
            <a:ext cx="54531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FBEDF47-188F-08FE-2BEB-343BBDB6690D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4712049" y="989162"/>
            <a:ext cx="982919" cy="51013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1F015-81AB-919F-FC6A-CF833161963C}"/>
              </a:ext>
            </a:extLst>
          </p:cNvPr>
          <p:cNvSpPr/>
          <p:nvPr/>
        </p:nvSpPr>
        <p:spPr>
          <a:xfrm>
            <a:off x="1098785" y="4704590"/>
            <a:ext cx="140317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raw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52F7C-D6DA-18CB-9134-EA9C35B4FFFC}"/>
              </a:ext>
            </a:extLst>
          </p:cNvPr>
          <p:cNvSpPr/>
          <p:nvPr/>
        </p:nvSpPr>
        <p:spPr>
          <a:xfrm>
            <a:off x="3260666" y="4704590"/>
            <a:ext cx="174676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Form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completed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83AA50-FD78-8756-3F2E-F1C859356D59}"/>
              </a:ext>
            </a:extLst>
          </p:cNvPr>
          <p:cNvCxnSpPr>
            <a:cxnSpLocks/>
            <a:stCxn id="18" idx="2"/>
            <a:endCxn id="9" idx="0"/>
          </p:cNvCxnSpPr>
          <p:nvPr/>
        </p:nvCxnSpPr>
        <p:spPr>
          <a:xfrm rot="16200000" flipH="1">
            <a:off x="1644964" y="5226238"/>
            <a:ext cx="397845" cy="8702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4345C4-BD2C-FC7D-1817-506293310A66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rot="16200000" flipH="1">
            <a:off x="2928435" y="3498977"/>
            <a:ext cx="307448" cy="210377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22F5AA-C725-40A1-B228-2C2C85284E23}"/>
              </a:ext>
            </a:extLst>
          </p:cNvPr>
          <p:cNvSpPr/>
          <p:nvPr/>
        </p:nvSpPr>
        <p:spPr>
          <a:xfrm>
            <a:off x="9231150" y="5337779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sample-abc-123_align.bam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020282A-8503-4D45-48A5-CF18493F89B6}"/>
              </a:ext>
            </a:extLst>
          </p:cNvPr>
          <p:cNvCxnSpPr>
            <a:cxnSpLocks/>
            <a:stCxn id="42" idx="3"/>
            <a:endCxn id="24" idx="1"/>
          </p:cNvCxnSpPr>
          <p:nvPr/>
        </p:nvCxnSpPr>
        <p:spPr>
          <a:xfrm flipV="1">
            <a:off x="5728641" y="5527158"/>
            <a:ext cx="455972" cy="19718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C261DC-1E5A-6856-0BE5-DF71DFB24EA5}"/>
              </a:ext>
            </a:extLst>
          </p:cNvPr>
          <p:cNvSpPr/>
          <p:nvPr/>
        </p:nvSpPr>
        <p:spPr>
          <a:xfrm>
            <a:off x="6184613" y="5344039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alignments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5ABA7D-ED2A-3398-1B21-8D54764854A5}"/>
              </a:ext>
            </a:extLst>
          </p:cNvPr>
          <p:cNvSpPr/>
          <p:nvPr/>
        </p:nvSpPr>
        <p:spPr>
          <a:xfrm>
            <a:off x="6184613" y="5807498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Output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variants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896F5DC-2D58-AE55-C272-33D785ED00BA}"/>
              </a:ext>
            </a:extLst>
          </p:cNvPr>
          <p:cNvCxnSpPr>
            <a:cxnSpLocks/>
            <a:stCxn id="42" idx="3"/>
            <a:endCxn id="25" idx="1"/>
          </p:cNvCxnSpPr>
          <p:nvPr/>
        </p:nvCxnSpPr>
        <p:spPr>
          <a:xfrm>
            <a:off x="5728641" y="5724344"/>
            <a:ext cx="455972" cy="26627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3915BCF-3E0B-2094-4942-020E15A58847}"/>
              </a:ext>
            </a:extLst>
          </p:cNvPr>
          <p:cNvSpPr/>
          <p:nvPr/>
        </p:nvSpPr>
        <p:spPr>
          <a:xfrm>
            <a:off x="9231150" y="5808197"/>
            <a:ext cx="2299437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sample-abc-123_variants.vcf</a:t>
            </a: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D877-BE80-9A04-E919-B917CE18984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 flipV="1">
            <a:off x="8459486" y="5520659"/>
            <a:ext cx="771664" cy="6499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CDB0-061B-047C-9703-6AC10C0EB4A9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459486" y="5990617"/>
            <a:ext cx="771664" cy="460"/>
          </a:xfrm>
          <a:prstGeom prst="straightConnector1">
            <a:avLst/>
          </a:prstGeom>
          <a:ln w="38100">
            <a:solidFill>
              <a:srgbClr val="37C2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4F2CFA-3048-B115-F6E7-AA26E84ECBB2}"/>
              </a:ext>
            </a:extLst>
          </p:cNvPr>
          <p:cNvSpPr txBox="1"/>
          <p:nvPr/>
        </p:nvSpPr>
        <p:spPr>
          <a:xfrm>
            <a:off x="265107" y="416924"/>
            <a:ext cx="1035861" cy="300082"/>
          </a:xfrm>
          <a:prstGeom prst="rect">
            <a:avLst/>
          </a:prstGeom>
          <a:solidFill>
            <a:schemeClr val="tx1"/>
          </a:solidFill>
          <a:ln w="38100">
            <a:solidFill>
              <a:srgbClr val="37C2B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datalake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7C2B1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 panose="020B0502040204020203" pitchFamily="34" charset="0"/>
              </a:rPr>
              <a:t>/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A5E046-132F-3944-0C54-87CEB123DA1E}"/>
              </a:ext>
            </a:extLst>
          </p:cNvPr>
          <p:cNvSpPr/>
          <p:nvPr/>
        </p:nvSpPr>
        <p:spPr>
          <a:xfrm>
            <a:off x="9231150" y="4725137"/>
            <a:ext cx="2299436" cy="36576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onsolas" panose="020B0609020204030204" pitchFamily="49" charset="0"/>
                <a:ea typeface="Open Sans"/>
                <a:cs typeface="Segoe UI"/>
              </a:rPr>
              <a:t>sample-abc-123_labtest.csv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Segoe UI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7E8BC54-A77E-6E22-511C-E10FFC814882}"/>
              </a:ext>
            </a:extLst>
          </p:cNvPr>
          <p:cNvCxnSpPr>
            <a:cxnSpLocks/>
            <a:stCxn id="14" idx="2"/>
            <a:endCxn id="31" idx="1"/>
          </p:cNvCxnSpPr>
          <p:nvPr/>
        </p:nvCxnSpPr>
        <p:spPr>
          <a:xfrm rot="16200000" flipH="1">
            <a:off x="8237413" y="3914279"/>
            <a:ext cx="510495" cy="1476980"/>
          </a:xfrm>
          <a:prstGeom prst="bentConnector2">
            <a:avLst/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Graphic 32" descr="Folder with solid fill">
            <a:extLst>
              <a:ext uri="{FF2B5EF4-FFF2-40B4-BE49-F238E27FC236}">
                <a16:creationId xmlns:a16="http://schemas.microsoft.com/office/drawing/2014/main" id="{D84BF367-A756-7340-0848-71F1DA72A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2143" y="1390196"/>
            <a:ext cx="541234" cy="541234"/>
          </a:xfrm>
          <a:prstGeom prst="rect">
            <a:avLst/>
          </a:prstGeom>
        </p:spPr>
      </p:pic>
      <p:pic>
        <p:nvPicPr>
          <p:cNvPr id="34" name="Graphic 33" descr="Paper with solid fill">
            <a:extLst>
              <a:ext uri="{FF2B5EF4-FFF2-40B4-BE49-F238E27FC236}">
                <a16:creationId xmlns:a16="http://schemas.microsoft.com/office/drawing/2014/main" id="{866D1D52-9169-C51D-4633-CF94E1C5C04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243881" y="1898714"/>
            <a:ext cx="539496" cy="5412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1831FC0-619F-CEC8-2A14-637D9DE08C41}"/>
              </a:ext>
            </a:extLst>
          </p:cNvPr>
          <p:cNvSpPr/>
          <p:nvPr/>
        </p:nvSpPr>
        <p:spPr>
          <a:xfrm>
            <a:off x="1098785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643BD9-09DA-7F4A-A0C0-F4C8BA188123}"/>
              </a:ext>
            </a:extLst>
          </p:cNvPr>
          <p:cNvSpPr/>
          <p:nvPr/>
        </p:nvSpPr>
        <p:spPr>
          <a:xfrm>
            <a:off x="1098785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company_abc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91B07E-47FB-E27A-0A2E-E0F43D124BFC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159118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2123F6-C4AC-5091-E1EA-CECBBF09B398}"/>
              </a:ext>
            </a:extLst>
          </p:cNvPr>
          <p:cNvCxnSpPr>
            <a:cxnSpLocks/>
            <a:stCxn id="35" idx="2"/>
            <a:endCxn id="6" idx="0"/>
          </p:cNvCxnSpPr>
          <p:nvPr/>
        </p:nvCxnSpPr>
        <p:spPr>
          <a:xfrm>
            <a:off x="2159118" y="1833776"/>
            <a:ext cx="0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088144E-46C3-CF3A-B683-852013370F2B}"/>
              </a:ext>
            </a:extLst>
          </p:cNvPr>
          <p:cNvSpPr/>
          <p:nvPr/>
        </p:nvSpPr>
        <p:spPr>
          <a:xfrm>
            <a:off x="4720099" y="206359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33A092-78ED-FD52-7A85-8E1FB92A90D7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>
            <a:off x="5780432" y="1831862"/>
            <a:ext cx="0" cy="231729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DBD003-26F3-D7E0-0286-11F3D5998B4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780432" y="2429828"/>
            <a:ext cx="0" cy="356398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C2B85B7-CD16-9B24-43DB-4AF460DD4889}"/>
              </a:ext>
            </a:extLst>
          </p:cNvPr>
          <p:cNvSpPr/>
          <p:nvPr/>
        </p:nvSpPr>
        <p:spPr>
          <a:xfrm>
            <a:off x="3453768" y="5541225"/>
            <a:ext cx="2274873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Session (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123</a:t>
            </a: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307C22A-7373-238E-8FF4-D6EEF74B21B6}"/>
              </a:ext>
            </a:extLst>
          </p:cNvPr>
          <p:cNvCxnSpPr>
            <a:cxnSpLocks/>
            <a:stCxn id="19" idx="2"/>
            <a:endCxn id="42" idx="0"/>
          </p:cNvCxnSpPr>
          <p:nvPr/>
        </p:nvCxnSpPr>
        <p:spPr>
          <a:xfrm rot="16200000" flipH="1">
            <a:off x="4127428" y="5077447"/>
            <a:ext cx="470397" cy="457157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2B3B705-649F-9538-59CD-78E3A5593A50}"/>
              </a:ext>
            </a:extLst>
          </p:cNvPr>
          <p:cNvSpPr/>
          <p:nvPr/>
        </p:nvSpPr>
        <p:spPr>
          <a:xfrm>
            <a:off x="4720099" y="1465625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project_002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60823D-DBB9-B4A6-3833-47AC05B95213}"/>
              </a:ext>
            </a:extLst>
          </p:cNvPr>
          <p:cNvSpPr/>
          <p:nvPr/>
        </p:nvSpPr>
        <p:spPr>
          <a:xfrm>
            <a:off x="8349784" y="2067231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Study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study_101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6608D9-7AAC-971F-32F7-31D6A8B43B73}"/>
              </a:ext>
            </a:extLst>
          </p:cNvPr>
          <p:cNvSpPr/>
          <p:nvPr/>
        </p:nvSpPr>
        <p:spPr>
          <a:xfrm>
            <a:off x="8341412" y="1467539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Project (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project_101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7206CB-1472-9D41-43B6-CA43BEC5D187}"/>
              </a:ext>
            </a:extLst>
          </p:cNvPr>
          <p:cNvSpPr/>
          <p:nvPr/>
        </p:nvSpPr>
        <p:spPr>
          <a:xfrm>
            <a:off x="8341412" y="854044"/>
            <a:ext cx="2120666" cy="366237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Client (</a:t>
            </a:r>
            <a:r>
              <a:rPr kumimoji="0" lang="en-US" sz="1350" b="0" i="0" u="none" strike="noStrike" kern="0" cap="none" spc="0" normalizeH="0" baseline="0" noProof="0" dirty="0" err="1">
                <a:ln>
                  <a:noFill/>
                </a:ln>
                <a:solidFill>
                  <a:srgbClr val="E5DED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"/>
              </a:rPr>
              <a:t>company_def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ExtraBold"/>
              <a:ea typeface="+mn-ea"/>
              <a:cs typeface="Arial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09F91F-960E-5BA0-01CB-5E8BD325C64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>
            <a:off x="9401745" y="1220281"/>
            <a:ext cx="0" cy="247258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8AA966-5940-1AA9-E6A5-E9219B9AAD67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>
            <a:off x="9401745" y="1833776"/>
            <a:ext cx="8372" cy="233455"/>
          </a:xfrm>
          <a:prstGeom prst="straightConnector1">
            <a:avLst/>
          </a:prstGeom>
          <a:ln w="38100">
            <a:solidFill>
              <a:srgbClr val="37C2B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12D4B7-7414-9476-F101-7FC017499095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9410116" y="2433468"/>
            <a:ext cx="1" cy="376084"/>
          </a:xfrm>
          <a:prstGeom prst="straightConnector1">
            <a:avLst/>
          </a:prstGeom>
          <a:ln w="38100">
            <a:solidFill>
              <a:srgbClr val="37C2B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A3AAEC5-D25F-215C-F785-65FC101C64AA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16200000" flipH="1">
            <a:off x="3847103" y="-467704"/>
            <a:ext cx="245344" cy="3621314"/>
          </a:xfrm>
          <a:prstGeom prst="bentConnector3">
            <a:avLst>
              <a:gd name="adj1" fmla="val 29437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B9722EA-0049-457A-0067-869F5F4AC2B8}"/>
              </a:ext>
            </a:extLst>
          </p:cNvPr>
          <p:cNvSpPr/>
          <p:nvPr/>
        </p:nvSpPr>
        <p:spPr>
          <a:xfrm>
            <a:off x="3813518" y="4045351"/>
            <a:ext cx="2219798" cy="366238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Data Type (</a:t>
            </a:r>
            <a:r>
              <a:rPr lang="en-US" sz="1350" kern="0" dirty="0">
                <a:solidFill>
                  <a:srgbClr val="E5DEDB"/>
                </a:solidFill>
                <a:latin typeface="Consolas" panose="020B0609020204030204" pitchFamily="49" charset="0"/>
                <a:cs typeface="Segoe UI"/>
              </a:rPr>
              <a:t>pathology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ExtraBold"/>
                <a:ea typeface="+mn-ea"/>
                <a:cs typeface="Segoe UI"/>
              </a:rPr>
              <a:t>)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Extra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61BBBFF-4DD9-E19D-EECD-AD7517AB479F}"/>
              </a:ext>
            </a:extLst>
          </p:cNvPr>
          <p:cNvCxnSpPr>
            <a:cxnSpLocks/>
            <a:stCxn id="3" idx="2"/>
            <a:endCxn id="52" idx="0"/>
          </p:cNvCxnSpPr>
          <p:nvPr/>
        </p:nvCxnSpPr>
        <p:spPr>
          <a:xfrm rot="16200000" flipH="1">
            <a:off x="3289638" y="2411572"/>
            <a:ext cx="996986" cy="227057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37C2B1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6061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163A-55D5-6A0F-5509-A4D417E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Organization Matters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C3974-3824-E86A-1FC3-05A33A4D1B9D}"/>
              </a:ext>
            </a:extLst>
          </p:cNvPr>
          <p:cNvSpPr txBox="1"/>
          <p:nvPr/>
        </p:nvSpPr>
        <p:spPr>
          <a:xfrm>
            <a:off x="1097280" y="1991638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Queries Across Your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E57AA-0C18-8B7B-305C-06D30E3499BB}"/>
              </a:ext>
            </a:extLst>
          </p:cNvPr>
          <p:cNvSpPr txBox="1"/>
          <p:nvPr/>
        </p:nvSpPr>
        <p:spPr>
          <a:xfrm>
            <a:off x="964191" y="2360970"/>
            <a:ext cx="463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Using tools like Azure Synapse Analytics or Azure Databricks, we can query across sets of files in a data lake 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(as long as it’s organized).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FC81C5-8512-32E5-CFD8-F323A9FA1FE1}"/>
              </a:ext>
            </a:extLst>
          </p:cNvPr>
          <p:cNvGrpSpPr/>
          <p:nvPr/>
        </p:nvGrpSpPr>
        <p:grpSpPr>
          <a:xfrm>
            <a:off x="1934433" y="3797639"/>
            <a:ext cx="2698429" cy="2431726"/>
            <a:chOff x="1271347" y="3711612"/>
            <a:chExt cx="2698429" cy="24317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E377694-0BA9-A2C3-6B4B-E5BB3394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1299" y="4422141"/>
              <a:ext cx="685800" cy="6858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DA1ABE4-6A94-42DF-6EC8-9B42B70D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44638" y="3711612"/>
              <a:ext cx="685800" cy="685800"/>
            </a:xfrm>
            <a:prstGeom prst="rect">
              <a:avLst/>
            </a:prstGeom>
          </p:spPr>
        </p:pic>
        <p:pic>
          <p:nvPicPr>
            <p:cNvPr id="9" name="Picture 8" descr="A picture containing drawing, clock, light&#10;&#10;Description automatically generated">
              <a:extLst>
                <a:ext uri="{FF2B5EF4-FFF2-40B4-BE49-F238E27FC236}">
                  <a16:creationId xmlns:a16="http://schemas.microsoft.com/office/drawing/2014/main" id="{71059D11-870D-31DD-5652-BD661C3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4638" y="5195928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849790-1474-7DC4-643C-AF26F0CC8A5A}"/>
                </a:ext>
              </a:extLst>
            </p:cNvPr>
            <p:cNvSpPr txBox="1"/>
            <p:nvPr/>
          </p:nvSpPr>
          <p:spPr>
            <a:xfrm>
              <a:off x="1271347" y="5107941"/>
              <a:ext cx="11657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Storage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(Data Lake)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90CD5-9B3F-7605-6FE8-389D4AF18A83}"/>
                </a:ext>
              </a:extLst>
            </p:cNvPr>
            <p:cNvSpPr txBox="1"/>
            <p:nvPr/>
          </p:nvSpPr>
          <p:spPr>
            <a:xfrm>
              <a:off x="2679841" y="4421367"/>
              <a:ext cx="1215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Synapse</a:t>
              </a:r>
            </a:p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Analytics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EBDD7-3D73-B082-869F-F91CF047BE7A}"/>
                </a:ext>
              </a:extLst>
            </p:cNvPr>
            <p:cNvSpPr txBox="1"/>
            <p:nvPr/>
          </p:nvSpPr>
          <p:spPr>
            <a:xfrm>
              <a:off x="2605299" y="5881728"/>
              <a:ext cx="13644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Poppins" panose="00000500000000000000" pitchFamily="50" charset="0"/>
                  <a:cs typeface="Poppins" panose="00000500000000000000" pitchFamily="50" charset="0"/>
                </a:rPr>
                <a:t>Azure Databricks</a:t>
              </a:r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A75CD1E6-2C77-6DB5-8A42-2D57FE0F9D43}"/>
                </a:ext>
              </a:extLst>
            </p:cNvPr>
            <p:cNvCxnSpPr>
              <a:cxnSpLocks/>
              <a:stCxn id="3" idx="3"/>
              <a:endCxn id="8" idx="1"/>
            </p:cNvCxnSpPr>
            <p:nvPr/>
          </p:nvCxnSpPr>
          <p:spPr>
            <a:xfrm flipV="1">
              <a:off x="2197099" y="4054512"/>
              <a:ext cx="747539" cy="710529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339724E-0033-62CA-095B-7962635D665D}"/>
                </a:ext>
              </a:extLst>
            </p:cNvPr>
            <p:cNvCxnSpPr>
              <a:cxnSpLocks/>
              <a:stCxn id="3" idx="3"/>
              <a:endCxn id="9" idx="1"/>
            </p:cNvCxnSpPr>
            <p:nvPr/>
          </p:nvCxnSpPr>
          <p:spPr>
            <a:xfrm>
              <a:off x="2197099" y="4765041"/>
              <a:ext cx="747539" cy="773787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A3D962-9427-16AC-CBFB-A08E918A65AE}"/>
              </a:ext>
            </a:extLst>
          </p:cNvPr>
          <p:cNvSpPr/>
          <p:nvPr/>
        </p:nvSpPr>
        <p:spPr>
          <a:xfrm>
            <a:off x="6277627" y="4706107"/>
            <a:ext cx="4846320" cy="1116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“What is the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average abundance ratio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for all Proteomics runs for Protein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P14678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of Client X’s projects?”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F5B1C-3A22-78BA-3337-34DBCBC93764}"/>
              </a:ext>
            </a:extLst>
          </p:cNvPr>
          <p:cNvSpPr/>
          <p:nvPr/>
        </p:nvSpPr>
        <p:spPr>
          <a:xfrm>
            <a:off x="6277625" y="3449534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“Return a combined list of all s</a:t>
            </a:r>
            <a:r>
              <a:rPr lang="en-US" sz="1800" u="none" strike="noStrike" dirty="0">
                <a:effectLst/>
                <a:latin typeface="Poppins" panose="00000500000000000000" pitchFamily="50" charset="0"/>
                <a:cs typeface="Poppins" panose="00000500000000000000" pitchFamily="50" charset="0"/>
              </a:rPr>
              <a:t>pectrophotometer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readings for</a:t>
            </a:r>
          </a:p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Client Q’s studies in 2022.”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1EF89-35CA-8154-3D21-A7F6BCF3FDD1}"/>
              </a:ext>
            </a:extLst>
          </p:cNvPr>
          <p:cNvSpPr/>
          <p:nvPr/>
        </p:nvSpPr>
        <p:spPr>
          <a:xfrm>
            <a:off x="6277626" y="2183203"/>
            <a:ext cx="4846320" cy="1116817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“How many of the samples in Study B have Gene </a:t>
            </a:r>
            <a:r>
              <a:rPr lang="en-US" i="1" dirty="0">
                <a:latin typeface="Poppins" panose="00000500000000000000" pitchFamily="50" charset="0"/>
                <a:cs typeface="Poppins" panose="00000500000000000000" pitchFamily="50" charset="0"/>
              </a:rPr>
              <a:t>ABCB1 expression &gt; 10 TPM</a:t>
            </a:r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 across all RNA-seq analyses?”</a:t>
            </a:r>
          </a:p>
        </p:txBody>
      </p:sp>
    </p:spTree>
    <p:extLst>
      <p:ext uri="{BB962C8B-B14F-4D97-AF65-F5344CB8AC3E}">
        <p14:creationId xmlns:p14="http://schemas.microsoft.com/office/powerpoint/2010/main" val="196368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dirty="0"/>
              <a:t>Scaling Analyses with Cloud Compute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F370A8-B1DA-139E-2BAE-17E4895EE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5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7B5C-1F9A-98A1-9D39-9E049702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Compute?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CB26BCF-4D74-0A9B-80E2-C739DFE2A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294" y="2264672"/>
            <a:ext cx="685800" cy="685800"/>
          </a:xfrm>
          <a:prstGeom prst="rect">
            <a:avLst/>
          </a:prstGeom>
        </p:spPr>
      </p:pic>
      <p:pic>
        <p:nvPicPr>
          <p:cNvPr id="4" name="Picture 3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B8F83760-7705-51DB-D55A-1458F73C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94" y="3662711"/>
            <a:ext cx="685800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98DE35-83B9-9012-EE99-15A6CAA40124}"/>
              </a:ext>
            </a:extLst>
          </p:cNvPr>
          <p:cNvSpPr txBox="1"/>
          <p:nvPr/>
        </p:nvSpPr>
        <p:spPr>
          <a:xfrm>
            <a:off x="7706497" y="2974427"/>
            <a:ext cx="12153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Synapse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246B-5851-EBEA-086B-B7A04E206A5D}"/>
              </a:ext>
            </a:extLst>
          </p:cNvPr>
          <p:cNvSpPr txBox="1"/>
          <p:nvPr/>
        </p:nvSpPr>
        <p:spPr>
          <a:xfrm>
            <a:off x="7631955" y="4348511"/>
            <a:ext cx="1364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Databricks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601DB9-3FB7-78DC-E0B7-74993A2915CF}"/>
              </a:ext>
            </a:extLst>
          </p:cNvPr>
          <p:cNvSpPr/>
          <p:nvPr/>
        </p:nvSpPr>
        <p:spPr>
          <a:xfrm>
            <a:off x="838199" y="1790454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Elastic </a:t>
            </a:r>
            <a:r>
              <a:rPr lang="en-US" sz="2400" b="1" dirty="0" err="1">
                <a:latin typeface="Poppins" panose="00000500000000000000" pitchFamily="50" charset="0"/>
                <a:cs typeface="Poppins" panose="00000500000000000000" pitchFamily="50" charset="0"/>
              </a:rPr>
              <a:t>Scalabilty</a:t>
            </a:r>
            <a:endParaRPr lang="en-US" sz="24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A6554-CD8D-B89B-796F-2CC3F2A92207}"/>
              </a:ext>
            </a:extLst>
          </p:cNvPr>
          <p:cNvSpPr/>
          <p:nvPr/>
        </p:nvSpPr>
        <p:spPr>
          <a:xfrm>
            <a:off x="838199" y="2667932"/>
            <a:ext cx="5844991" cy="100155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Orchestrate Complex Data Transformations and Analyses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CC9B42-4238-4884-FB63-B1E54FF3EC44}"/>
              </a:ext>
            </a:extLst>
          </p:cNvPr>
          <p:cNvSpPr/>
          <p:nvPr/>
        </p:nvSpPr>
        <p:spPr>
          <a:xfrm>
            <a:off x="838198" y="3861162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Automate Repetitive Tasks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877FC1-0105-6876-14D2-EF5FEAB4A393}"/>
              </a:ext>
            </a:extLst>
          </p:cNvPr>
          <p:cNvSpPr/>
          <p:nvPr/>
        </p:nvSpPr>
        <p:spPr>
          <a:xfrm>
            <a:off x="838197" y="5616118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Improve Scientific Reproducibility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4E6B0A-FEC5-F240-343F-39322F6FD740}"/>
              </a:ext>
            </a:extLst>
          </p:cNvPr>
          <p:cNvSpPr/>
          <p:nvPr/>
        </p:nvSpPr>
        <p:spPr>
          <a:xfrm>
            <a:off x="838197" y="4738640"/>
            <a:ext cx="5844991" cy="68580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Enable Analytical Collaboration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9AC2D-FFD3-24AB-43F5-C0205E174042}"/>
              </a:ext>
            </a:extLst>
          </p:cNvPr>
          <p:cNvSpPr txBox="1"/>
          <p:nvPr/>
        </p:nvSpPr>
        <p:spPr>
          <a:xfrm>
            <a:off x="7262757" y="1709526"/>
            <a:ext cx="437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Some Azure Compute Services: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9CFE2C1-00DE-0BBF-5D43-3383261AE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8200" y="4867518"/>
            <a:ext cx="685800" cy="685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36CF455-458C-E1C4-14E3-B81CDCA35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8201" y="2283753"/>
            <a:ext cx="685800" cy="685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F6BC7B-44FB-89C8-2D0D-A0700C2B80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5738" y="4867518"/>
            <a:ext cx="636910" cy="6858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4BBF6CD-0AB8-2E3A-FCE9-42D8E533CB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01" y="3652565"/>
            <a:ext cx="685800" cy="685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761769A-7AC3-0B89-0C65-9424463F727D}"/>
              </a:ext>
            </a:extLst>
          </p:cNvPr>
          <p:cNvSpPr txBox="1"/>
          <p:nvPr/>
        </p:nvSpPr>
        <p:spPr>
          <a:xfrm>
            <a:off x="7385097" y="5667129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Machine Learning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97DDD4-AAD8-45A4-531C-A12EA4723CFB}"/>
              </a:ext>
            </a:extLst>
          </p:cNvPr>
          <p:cNvSpPr txBox="1"/>
          <p:nvPr/>
        </p:nvSpPr>
        <p:spPr>
          <a:xfrm>
            <a:off x="9714818" y="2974427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Kubernetes</a:t>
            </a:r>
          </a:p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560EA-FB06-8790-11C2-60450CFF5FBD}"/>
              </a:ext>
            </a:extLst>
          </p:cNvPr>
          <p:cNvSpPr txBox="1"/>
          <p:nvPr/>
        </p:nvSpPr>
        <p:spPr>
          <a:xfrm>
            <a:off x="9778136" y="4348511"/>
            <a:ext cx="12859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D5719A-6098-96CD-29E2-6914586A72AD}"/>
              </a:ext>
            </a:extLst>
          </p:cNvPr>
          <p:cNvSpPr txBox="1"/>
          <p:nvPr/>
        </p:nvSpPr>
        <p:spPr>
          <a:xfrm>
            <a:off x="9660315" y="5667129"/>
            <a:ext cx="1521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Poppins" panose="00000500000000000000" pitchFamily="50" charset="0"/>
                <a:cs typeface="Poppins" panose="00000500000000000000" pitchFamily="50" charset="0"/>
              </a:rPr>
              <a:t>Azure HPC Services</a:t>
            </a:r>
          </a:p>
        </p:txBody>
      </p:sp>
    </p:spTree>
    <p:extLst>
      <p:ext uri="{BB962C8B-B14F-4D97-AF65-F5344CB8AC3E}">
        <p14:creationId xmlns:p14="http://schemas.microsoft.com/office/powerpoint/2010/main" val="290478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B158F500-E040-BD1D-F70B-63333A9D2C61}"/>
              </a:ext>
            </a:extLst>
          </p:cNvPr>
          <p:cNvSpPr/>
          <p:nvPr/>
        </p:nvSpPr>
        <p:spPr>
          <a:xfrm>
            <a:off x="0" y="1329107"/>
            <a:ext cx="12192000" cy="5557876"/>
          </a:xfrm>
          <a:prstGeom prst="roundRect">
            <a:avLst>
              <a:gd name="adj" fmla="val 0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/>
          </a:bodyPr>
          <a:lstStyle/>
          <a:p>
            <a:pPr algn="ctr"/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BD430-7483-EE57-4C2C-6E5F75B9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499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kern="0" dirty="0">
                <a:latin typeface="Poppins" panose="00000500000000000000" pitchFamily="50" charset="0"/>
                <a:cs typeface="Poppins" panose="00000500000000000000" pitchFamily="50" charset="0"/>
              </a:rPr>
              <a:t>Example Architecture</a:t>
            </a:r>
            <a:endParaRPr lang="en-US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6E15F7D-56E7-EBCA-C530-9885DC14D6A4}"/>
              </a:ext>
            </a:extLst>
          </p:cNvPr>
          <p:cNvSpPr txBox="1"/>
          <p:nvPr/>
        </p:nvSpPr>
        <p:spPr>
          <a:xfrm>
            <a:off x="8393436" y="5284844"/>
            <a:ext cx="175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20</a:t>
            </a:r>
            <a:endParaRPr sz="1100"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91BC7C5-9F77-266E-3D51-DBB3A3949C89}"/>
              </a:ext>
            </a:extLst>
          </p:cNvPr>
          <p:cNvSpPr/>
          <p:nvPr/>
        </p:nvSpPr>
        <p:spPr>
          <a:xfrm>
            <a:off x="3492690" y="1757692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6155131" y="0"/>
                </a:moveTo>
                <a:lnTo>
                  <a:pt x="0" y="0"/>
                </a:lnTo>
                <a:lnTo>
                  <a:pt x="0" y="3133090"/>
                </a:lnTo>
                <a:lnTo>
                  <a:pt x="4483278" y="3133090"/>
                </a:lnTo>
                <a:lnTo>
                  <a:pt x="4483278" y="4019550"/>
                </a:lnTo>
                <a:lnTo>
                  <a:pt x="6155131" y="4019550"/>
                </a:lnTo>
                <a:lnTo>
                  <a:pt x="6155131" y="3133090"/>
                </a:lnTo>
                <a:lnTo>
                  <a:pt x="6155131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4" name="object 15">
            <a:extLst>
              <a:ext uri="{FF2B5EF4-FFF2-40B4-BE49-F238E27FC236}">
                <a16:creationId xmlns:a16="http://schemas.microsoft.com/office/drawing/2014/main" id="{73AA68C9-F8CE-4F05-AE83-FA2F015950D2}"/>
              </a:ext>
            </a:extLst>
          </p:cNvPr>
          <p:cNvSpPr/>
          <p:nvPr/>
        </p:nvSpPr>
        <p:spPr>
          <a:xfrm>
            <a:off x="5743955" y="2544389"/>
            <a:ext cx="2016125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16A244C-DC8A-1E50-3D40-67AC7D4C8D89}"/>
              </a:ext>
            </a:extLst>
          </p:cNvPr>
          <p:cNvSpPr/>
          <p:nvPr/>
        </p:nvSpPr>
        <p:spPr>
          <a:xfrm>
            <a:off x="3492699" y="1758165"/>
            <a:ext cx="6155690" cy="4019550"/>
          </a:xfrm>
          <a:custGeom>
            <a:avLst/>
            <a:gdLst/>
            <a:ahLst/>
            <a:cxnLst/>
            <a:rect l="l" t="t" r="r" b="b"/>
            <a:pathLst>
              <a:path w="6155690" h="4019550">
                <a:moveTo>
                  <a:pt x="0" y="0"/>
                </a:moveTo>
                <a:lnTo>
                  <a:pt x="0" y="3132174"/>
                </a:lnTo>
                <a:lnTo>
                  <a:pt x="4483274" y="3132174"/>
                </a:lnTo>
                <a:lnTo>
                  <a:pt x="4483274" y="4019274"/>
                </a:lnTo>
                <a:lnTo>
                  <a:pt x="6155124" y="4019274"/>
                </a:lnTo>
                <a:lnTo>
                  <a:pt x="615512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EEBE7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41E8C313-A5AE-2E4F-4137-1F3287F969BB}"/>
              </a:ext>
            </a:extLst>
          </p:cNvPr>
          <p:cNvSpPr/>
          <p:nvPr/>
        </p:nvSpPr>
        <p:spPr>
          <a:xfrm>
            <a:off x="8105475" y="4900765"/>
            <a:ext cx="1436370" cy="803275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32DBCE3-1F7D-9395-688E-DBCA3E28438F}"/>
              </a:ext>
            </a:extLst>
          </p:cNvPr>
          <p:cNvSpPr txBox="1"/>
          <p:nvPr/>
        </p:nvSpPr>
        <p:spPr>
          <a:xfrm>
            <a:off x="8105467" y="4928754"/>
            <a:ext cx="14459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Sharing</a:t>
            </a:r>
          </a:p>
        </p:txBody>
      </p:sp>
      <p:pic>
        <p:nvPicPr>
          <p:cNvPr id="10" name="object 11" descr="Research with solid fill">
            <a:extLst>
              <a:ext uri="{FF2B5EF4-FFF2-40B4-BE49-F238E27FC236}">
                <a16:creationId xmlns:a16="http://schemas.microsoft.com/office/drawing/2014/main" id="{4F1E5090-A7AD-7737-1352-C918274E86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59178" y="2556465"/>
            <a:ext cx="410523" cy="410523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94F7E95C-3D6A-F54C-9646-133A1B6E861B}"/>
              </a:ext>
            </a:extLst>
          </p:cNvPr>
          <p:cNvSpPr/>
          <p:nvPr/>
        </p:nvSpPr>
        <p:spPr>
          <a:xfrm>
            <a:off x="6825153" y="3851307"/>
            <a:ext cx="2716686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0D7FC559-04EE-522F-4BC4-6541485F243C}"/>
              </a:ext>
            </a:extLst>
          </p:cNvPr>
          <p:cNvSpPr/>
          <p:nvPr/>
        </p:nvSpPr>
        <p:spPr>
          <a:xfrm>
            <a:off x="3616075" y="3851307"/>
            <a:ext cx="3085702" cy="9245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D64CD68F-A09F-7274-953C-667FDDD72FDD}"/>
              </a:ext>
            </a:extLst>
          </p:cNvPr>
          <p:cNvSpPr/>
          <p:nvPr/>
        </p:nvSpPr>
        <p:spPr>
          <a:xfrm>
            <a:off x="3616175" y="21848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FDE7DC4-0180-5AE1-8B39-371BC1860FAE}"/>
              </a:ext>
            </a:extLst>
          </p:cNvPr>
          <p:cNvSpPr/>
          <p:nvPr/>
        </p:nvSpPr>
        <p:spPr>
          <a:xfrm>
            <a:off x="3616075" y="1833339"/>
            <a:ext cx="5935345" cy="27686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055E686B-3F6F-F3FF-C95A-84C83DE97E2B}"/>
              </a:ext>
            </a:extLst>
          </p:cNvPr>
          <p:cNvSpPr txBox="1"/>
          <p:nvPr/>
        </p:nvSpPr>
        <p:spPr>
          <a:xfrm>
            <a:off x="3616067" y="1901096"/>
            <a:ext cx="59252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Governance</a:t>
            </a:r>
          </a:p>
        </p:txBody>
      </p:sp>
      <p:pic>
        <p:nvPicPr>
          <p:cNvPr id="24" name="object 25" descr="Open folder with solid fill">
            <a:extLst>
              <a:ext uri="{FF2B5EF4-FFF2-40B4-BE49-F238E27FC236}">
                <a16:creationId xmlns:a16="http://schemas.microsoft.com/office/drawing/2014/main" id="{48655A71-133D-1CB5-3C06-F5B596AA121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27627" y="5096009"/>
            <a:ext cx="410523" cy="410523"/>
          </a:xfrm>
          <a:prstGeom prst="rect">
            <a:avLst/>
          </a:prstGeom>
        </p:spPr>
      </p:pic>
      <p:sp>
        <p:nvSpPr>
          <p:cNvPr id="27" name="object 28">
            <a:extLst>
              <a:ext uri="{FF2B5EF4-FFF2-40B4-BE49-F238E27FC236}">
                <a16:creationId xmlns:a16="http://schemas.microsoft.com/office/drawing/2014/main" id="{3C6933A1-8335-4903-FD51-3E2EF080DCA0}"/>
              </a:ext>
            </a:extLst>
          </p:cNvPr>
          <p:cNvSpPr txBox="1"/>
          <p:nvPr/>
        </p:nvSpPr>
        <p:spPr>
          <a:xfrm>
            <a:off x="1759690" y="1399327"/>
            <a:ext cx="16103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algn="ctr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38" name="object 39">
            <a:extLst>
              <a:ext uri="{FF2B5EF4-FFF2-40B4-BE49-F238E27FC236}">
                <a16:creationId xmlns:a16="http://schemas.microsoft.com/office/drawing/2014/main" id="{BBE06CEA-37F1-6A1E-D27B-02D9DD58E899}"/>
              </a:ext>
            </a:extLst>
          </p:cNvPr>
          <p:cNvSpPr txBox="1"/>
          <p:nvPr/>
        </p:nvSpPr>
        <p:spPr>
          <a:xfrm>
            <a:off x="281815" y="3293396"/>
            <a:ext cx="1043512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Databases / </a:t>
            </a:r>
          </a:p>
          <a:p>
            <a:pPr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EHR Systems</a:t>
            </a:r>
          </a:p>
        </p:txBody>
      </p:sp>
      <p:sp>
        <p:nvSpPr>
          <p:cNvPr id="39" name="object 40">
            <a:extLst>
              <a:ext uri="{FF2B5EF4-FFF2-40B4-BE49-F238E27FC236}">
                <a16:creationId xmlns:a16="http://schemas.microsoft.com/office/drawing/2014/main" id="{81896DB1-773A-2981-EB54-7E107AAE6E82}"/>
              </a:ext>
            </a:extLst>
          </p:cNvPr>
          <p:cNvSpPr txBox="1"/>
          <p:nvPr/>
        </p:nvSpPr>
        <p:spPr>
          <a:xfrm>
            <a:off x="3953579" y="2234480"/>
            <a:ext cx="141541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Workﬂows</a:t>
            </a: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874D5219-7F30-0571-261D-A7924DFA06E7}"/>
              </a:ext>
            </a:extLst>
          </p:cNvPr>
          <p:cNvSpPr txBox="1"/>
          <p:nvPr/>
        </p:nvSpPr>
        <p:spPr>
          <a:xfrm>
            <a:off x="3492690" y="1399315"/>
            <a:ext cx="212286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661670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Transform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1" name="object 42">
            <a:extLst>
              <a:ext uri="{FF2B5EF4-FFF2-40B4-BE49-F238E27FC236}">
                <a16:creationId xmlns:a16="http://schemas.microsoft.com/office/drawing/2014/main" id="{DF72037D-14A3-168E-D44C-93ADF595DCC7}"/>
              </a:ext>
            </a:extLst>
          </p:cNvPr>
          <p:cNvSpPr txBox="1"/>
          <p:nvPr/>
        </p:nvSpPr>
        <p:spPr>
          <a:xfrm>
            <a:off x="2083045" y="2973307"/>
            <a:ext cx="963508" cy="3693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Event Streaming</a:t>
            </a:r>
          </a:p>
        </p:txBody>
      </p:sp>
      <p:sp>
        <p:nvSpPr>
          <p:cNvPr id="48" name="object 49">
            <a:extLst>
              <a:ext uri="{FF2B5EF4-FFF2-40B4-BE49-F238E27FC236}">
                <a16:creationId xmlns:a16="http://schemas.microsoft.com/office/drawing/2014/main" id="{080E4F31-0B8B-845F-8E41-A37204BEA97C}"/>
              </a:ext>
            </a:extLst>
          </p:cNvPr>
          <p:cNvSpPr txBox="1"/>
          <p:nvPr/>
        </p:nvSpPr>
        <p:spPr>
          <a:xfrm>
            <a:off x="4490422" y="5517140"/>
            <a:ext cx="1299246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Cloud Storage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Lake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49" name="object 50">
            <a:extLst>
              <a:ext uri="{FF2B5EF4-FFF2-40B4-BE49-F238E27FC236}">
                <a16:creationId xmlns:a16="http://schemas.microsoft.com/office/drawing/2014/main" id="{529D870D-7474-557E-3B35-1336774B69EE}"/>
              </a:ext>
            </a:extLst>
          </p:cNvPr>
          <p:cNvSpPr txBox="1"/>
          <p:nvPr/>
        </p:nvSpPr>
        <p:spPr>
          <a:xfrm>
            <a:off x="10744580" y="4513314"/>
            <a:ext cx="938454" cy="364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 Tools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/</a:t>
            </a:r>
          </a:p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Dashboards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0" name="object 51">
            <a:extLst>
              <a:ext uri="{FF2B5EF4-FFF2-40B4-BE49-F238E27FC236}">
                <a16:creationId xmlns:a16="http://schemas.microsoft.com/office/drawing/2014/main" id="{E241ECC1-D358-EE2F-6B6F-43DDA3167559}"/>
              </a:ext>
            </a:extLst>
          </p:cNvPr>
          <p:cNvSpPr txBox="1"/>
          <p:nvPr/>
        </p:nvSpPr>
        <p:spPr>
          <a:xfrm>
            <a:off x="2206692" y="5517152"/>
            <a:ext cx="7162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Ingest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ion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tool</a:t>
            </a:r>
          </a:p>
        </p:txBody>
      </p:sp>
      <p:pic>
        <p:nvPicPr>
          <p:cNvPr id="55" name="object 56">
            <a:extLst>
              <a:ext uri="{FF2B5EF4-FFF2-40B4-BE49-F238E27FC236}">
                <a16:creationId xmlns:a16="http://schemas.microsoft.com/office/drawing/2014/main" id="{D9F2CC5D-C7FF-E6B6-A044-19FEBA6A577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923" y="4112509"/>
            <a:ext cx="540211" cy="264262"/>
          </a:xfrm>
          <a:prstGeom prst="rect">
            <a:avLst/>
          </a:prstGeom>
        </p:spPr>
      </p:pic>
      <p:pic>
        <p:nvPicPr>
          <p:cNvPr id="70" name="object 71" descr="Gears with solid fill">
            <a:extLst>
              <a:ext uri="{FF2B5EF4-FFF2-40B4-BE49-F238E27FC236}">
                <a16:creationId xmlns:a16="http://schemas.microsoft.com/office/drawing/2014/main" id="{2BF6EF75-97AB-8036-F283-78C9A06649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359178" y="5096009"/>
            <a:ext cx="410523" cy="410523"/>
          </a:xfrm>
          <a:prstGeom prst="rect">
            <a:avLst/>
          </a:prstGeom>
        </p:spPr>
      </p:pic>
      <p:sp>
        <p:nvSpPr>
          <p:cNvPr id="74" name="object 75">
            <a:extLst>
              <a:ext uri="{FF2B5EF4-FFF2-40B4-BE49-F238E27FC236}">
                <a16:creationId xmlns:a16="http://schemas.microsoft.com/office/drawing/2014/main" id="{21273674-A110-470B-19FA-97EC36E60425}"/>
              </a:ext>
            </a:extLst>
          </p:cNvPr>
          <p:cNvSpPr/>
          <p:nvPr/>
        </p:nvSpPr>
        <p:spPr>
          <a:xfrm>
            <a:off x="8105469" y="2546414"/>
            <a:ext cx="1436370" cy="872490"/>
          </a:xfrm>
          <a:prstGeom prst="roundRect">
            <a:avLst/>
          </a:pr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77" name="object 78">
            <a:extLst>
              <a:ext uri="{FF2B5EF4-FFF2-40B4-BE49-F238E27FC236}">
                <a16:creationId xmlns:a16="http://schemas.microsoft.com/office/drawing/2014/main" id="{C36DA92F-1134-1726-242E-85A55B5581E0}"/>
              </a:ext>
            </a:extLst>
          </p:cNvPr>
          <p:cNvSpPr txBox="1"/>
          <p:nvPr/>
        </p:nvSpPr>
        <p:spPr>
          <a:xfrm>
            <a:off x="3612896" y="3886684"/>
            <a:ext cx="3085702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Engineering / Engines</a:t>
            </a:r>
          </a:p>
        </p:txBody>
      </p:sp>
      <p:sp>
        <p:nvSpPr>
          <p:cNvPr id="78" name="object 79">
            <a:extLst>
              <a:ext uri="{FF2B5EF4-FFF2-40B4-BE49-F238E27FC236}">
                <a16:creationId xmlns:a16="http://schemas.microsoft.com/office/drawing/2014/main" id="{FF4A7988-7B5E-8652-B509-CD10B338D58A}"/>
              </a:ext>
            </a:extLst>
          </p:cNvPr>
          <p:cNvSpPr txBox="1"/>
          <p:nvPr/>
        </p:nvSpPr>
        <p:spPr>
          <a:xfrm>
            <a:off x="11028130" y="3210534"/>
            <a:ext cx="3714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Apps</a:t>
            </a:r>
          </a:p>
        </p:txBody>
      </p:sp>
      <p:pic>
        <p:nvPicPr>
          <p:cNvPr id="79" name="object 80" descr="Presentation with bar chart with solid fill">
            <a:extLst>
              <a:ext uri="{FF2B5EF4-FFF2-40B4-BE49-F238E27FC236}">
                <a16:creationId xmlns:a16="http://schemas.microsoft.com/office/drawing/2014/main" id="{900AD100-6B41-258B-729B-29E20532ECD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008290" y="4108045"/>
            <a:ext cx="410523" cy="410523"/>
          </a:xfrm>
          <a:prstGeom prst="rect">
            <a:avLst/>
          </a:prstGeom>
        </p:spPr>
      </p:pic>
      <p:pic>
        <p:nvPicPr>
          <p:cNvPr id="80" name="object 81" descr="Smart Phone with solid fill">
            <a:extLst>
              <a:ext uri="{FF2B5EF4-FFF2-40B4-BE49-F238E27FC236}">
                <a16:creationId xmlns:a16="http://schemas.microsoft.com/office/drawing/2014/main" id="{35DBA5E4-85C4-1027-664E-23C0E5D04D26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010741" y="2780851"/>
            <a:ext cx="411480" cy="411480"/>
          </a:xfrm>
          <a:prstGeom prst="rect">
            <a:avLst/>
          </a:prstGeom>
        </p:spPr>
      </p:pic>
      <p:sp>
        <p:nvSpPr>
          <p:cNvPr id="81" name="object 82">
            <a:extLst>
              <a:ext uri="{FF2B5EF4-FFF2-40B4-BE49-F238E27FC236}">
                <a16:creationId xmlns:a16="http://schemas.microsoft.com/office/drawing/2014/main" id="{7A8A33E9-6E16-D806-03D1-D9E6D343E789}"/>
              </a:ext>
            </a:extLst>
          </p:cNvPr>
          <p:cNvSpPr/>
          <p:nvPr/>
        </p:nvSpPr>
        <p:spPr>
          <a:xfrm>
            <a:off x="7961849" y="1396900"/>
            <a:ext cx="2414270" cy="225513"/>
          </a:xfrm>
          <a:custGeom>
            <a:avLst/>
            <a:gdLst/>
            <a:ahLst/>
            <a:cxnLst/>
            <a:rect l="l" t="t" r="r" b="b"/>
            <a:pathLst>
              <a:path w="2414270" h="276225">
                <a:moveTo>
                  <a:pt x="24137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2413799" y="0"/>
                </a:lnTo>
                <a:lnTo>
                  <a:pt x="24137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sz="1400"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3" name="object 84">
            <a:extLst>
              <a:ext uri="{FF2B5EF4-FFF2-40B4-BE49-F238E27FC236}">
                <a16:creationId xmlns:a16="http://schemas.microsoft.com/office/drawing/2014/main" id="{0D1A03DF-F730-0D2D-8982-8369195281E1}"/>
              </a:ext>
            </a:extLst>
          </p:cNvPr>
          <p:cNvSpPr/>
          <p:nvPr/>
        </p:nvSpPr>
        <p:spPr>
          <a:xfrm>
            <a:off x="5714152" y="1399315"/>
            <a:ext cx="2167890" cy="229043"/>
          </a:xfrm>
          <a:custGeom>
            <a:avLst/>
            <a:gdLst/>
            <a:ahLst/>
            <a:cxnLst/>
            <a:rect l="l" t="t" r="r" b="b"/>
            <a:pathLst>
              <a:path w="2167890" h="276859">
                <a:moveTo>
                  <a:pt x="2167500" y="276299"/>
                </a:moveTo>
                <a:lnTo>
                  <a:pt x="0" y="276299"/>
                </a:lnTo>
                <a:lnTo>
                  <a:pt x="0" y="0"/>
                </a:lnTo>
                <a:lnTo>
                  <a:pt x="2167500" y="0"/>
                </a:lnTo>
                <a:lnTo>
                  <a:pt x="2167500" y="2762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4" name="object 85">
            <a:extLst>
              <a:ext uri="{FF2B5EF4-FFF2-40B4-BE49-F238E27FC236}">
                <a16:creationId xmlns:a16="http://schemas.microsoft.com/office/drawing/2014/main" id="{E677CAE5-E7EB-66F5-7E76-02CC37348CDC}"/>
              </a:ext>
            </a:extLst>
          </p:cNvPr>
          <p:cNvSpPr txBox="1"/>
          <p:nvPr/>
        </p:nvSpPr>
        <p:spPr>
          <a:xfrm>
            <a:off x="5714143" y="1418148"/>
            <a:ext cx="2136774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Query and Process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85" name="object 86">
            <a:extLst>
              <a:ext uri="{FF2B5EF4-FFF2-40B4-BE49-F238E27FC236}">
                <a16:creationId xmlns:a16="http://schemas.microsoft.com/office/drawing/2014/main" id="{73CDD11C-21BA-4C01-2934-8C2B573B24D2}"/>
              </a:ext>
            </a:extLst>
          </p:cNvPr>
          <p:cNvSpPr txBox="1"/>
          <p:nvPr/>
        </p:nvSpPr>
        <p:spPr>
          <a:xfrm>
            <a:off x="8104899" y="2571785"/>
            <a:ext cx="1436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Serving</a:t>
            </a:r>
            <a:endParaRPr lang="en-US"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87" name="object 88">
            <a:extLst>
              <a:ext uri="{FF2B5EF4-FFF2-40B4-BE49-F238E27FC236}">
                <a16:creationId xmlns:a16="http://schemas.microsoft.com/office/drawing/2014/main" id="{2D6F3D23-5DB9-68C3-FE9E-336C56768E9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00261" y="2805124"/>
            <a:ext cx="501773" cy="193345"/>
          </a:xfrm>
          <a:prstGeom prst="rect">
            <a:avLst/>
          </a:prstGeom>
        </p:spPr>
      </p:pic>
      <p:sp>
        <p:nvSpPr>
          <p:cNvPr id="89" name="object 90">
            <a:extLst>
              <a:ext uri="{FF2B5EF4-FFF2-40B4-BE49-F238E27FC236}">
                <a16:creationId xmlns:a16="http://schemas.microsoft.com/office/drawing/2014/main" id="{441C84E1-C106-8F40-D653-9A43E1731C4F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0" y="0"/>
                </a:lnTo>
                <a:lnTo>
                  <a:pt x="57875" y="21064"/>
                </a:lnTo>
                <a:lnTo>
                  <a:pt x="0" y="42130"/>
                </a:lnTo>
                <a:close/>
              </a:path>
            </a:pathLst>
          </a:custGeom>
          <a:solidFill>
            <a:srgbClr val="618794"/>
          </a:solidFill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EC343DC3-C118-F96F-54DD-81ADB2F22AA8}"/>
              </a:ext>
            </a:extLst>
          </p:cNvPr>
          <p:cNvSpPr/>
          <p:nvPr/>
        </p:nvSpPr>
        <p:spPr>
          <a:xfrm>
            <a:off x="9804950" y="3558386"/>
            <a:ext cx="58419" cy="42545"/>
          </a:xfrm>
          <a:custGeom>
            <a:avLst/>
            <a:gdLst/>
            <a:ahLst/>
            <a:cxnLst/>
            <a:rect l="l" t="t" r="r" b="b"/>
            <a:pathLst>
              <a:path w="58420" h="42544">
                <a:moveTo>
                  <a:pt x="0" y="42130"/>
                </a:moveTo>
                <a:lnTo>
                  <a:pt x="57875" y="21064"/>
                </a:lnTo>
                <a:lnTo>
                  <a:pt x="0" y="0"/>
                </a:lnTo>
                <a:lnTo>
                  <a:pt x="0" y="42130"/>
                </a:lnTo>
                <a:close/>
              </a:path>
            </a:pathLst>
          </a:custGeom>
          <a:ln w="19049">
            <a:solidFill>
              <a:srgbClr val="618794"/>
            </a:solidFill>
          </a:ln>
        </p:spPr>
        <p:txBody>
          <a:bodyPr wrap="square" lIns="0" tIns="0" rIns="0" bIns="0" rtlCol="0"/>
          <a:lstStyle/>
          <a:p>
            <a:endParaRPr kern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94" name="object 95">
            <a:extLst>
              <a:ext uri="{FF2B5EF4-FFF2-40B4-BE49-F238E27FC236}">
                <a16:creationId xmlns:a16="http://schemas.microsoft.com/office/drawing/2014/main" id="{A7C0C427-CB71-9D6E-C7DD-0396C5B6A349}"/>
              </a:ext>
            </a:extLst>
          </p:cNvPr>
          <p:cNvSpPr txBox="1"/>
          <p:nvPr/>
        </p:nvSpPr>
        <p:spPr>
          <a:xfrm>
            <a:off x="9498721" y="3778908"/>
            <a:ext cx="1185158" cy="3949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Operationa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</a:t>
            </a:r>
          </a:p>
          <a:p>
            <a:pPr marR="5080" algn="ctr">
              <a:spcBef>
                <a:spcPts val="24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Database</a:t>
            </a:r>
          </a:p>
        </p:txBody>
      </p:sp>
      <p:pic>
        <p:nvPicPr>
          <p:cNvPr id="98" name="object 99" descr="Database with solid fill">
            <a:extLst>
              <a:ext uri="{FF2B5EF4-FFF2-40B4-BE49-F238E27FC236}">
                <a16:creationId xmlns:a16="http://schemas.microsoft.com/office/drawing/2014/main" id="{7B04E8F5-5836-D22D-27DC-A74FA2763BC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863369" y="3380704"/>
            <a:ext cx="402336" cy="402336"/>
          </a:xfrm>
          <a:prstGeom prst="rect">
            <a:avLst/>
          </a:prstGeom>
        </p:spPr>
      </p:pic>
      <p:pic>
        <p:nvPicPr>
          <p:cNvPr id="100" name="object 101">
            <a:extLst>
              <a:ext uri="{FF2B5EF4-FFF2-40B4-BE49-F238E27FC236}">
                <a16:creationId xmlns:a16="http://schemas.microsoft.com/office/drawing/2014/main" id="{0FFACB8E-5F79-4D8A-40A7-E8898AE8C129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57800" y="5170129"/>
            <a:ext cx="324218" cy="274926"/>
          </a:xfrm>
          <a:prstGeom prst="rect">
            <a:avLst/>
          </a:prstGeom>
        </p:spPr>
      </p:pic>
      <p:sp>
        <p:nvSpPr>
          <p:cNvPr id="101" name="object 102">
            <a:extLst>
              <a:ext uri="{FF2B5EF4-FFF2-40B4-BE49-F238E27FC236}">
                <a16:creationId xmlns:a16="http://schemas.microsoft.com/office/drawing/2014/main" id="{1F4E5572-D81B-4B99-948D-C18ACF514AA5}"/>
              </a:ext>
            </a:extLst>
          </p:cNvPr>
          <p:cNvSpPr txBox="1"/>
          <p:nvPr/>
        </p:nvSpPr>
        <p:spPr>
          <a:xfrm>
            <a:off x="5601358" y="2234480"/>
            <a:ext cx="105362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Orchestration</a:t>
            </a:r>
          </a:p>
        </p:txBody>
      </p:sp>
      <p:sp>
        <p:nvSpPr>
          <p:cNvPr id="102" name="object 103">
            <a:extLst>
              <a:ext uri="{FF2B5EF4-FFF2-40B4-BE49-F238E27FC236}">
                <a16:creationId xmlns:a16="http://schemas.microsoft.com/office/drawing/2014/main" id="{44FA18BF-896F-B84C-EA3B-BCC88A3CB18E}"/>
              </a:ext>
            </a:extLst>
          </p:cNvPr>
          <p:cNvSpPr/>
          <p:nvPr/>
        </p:nvSpPr>
        <p:spPr>
          <a:xfrm>
            <a:off x="10451049" y="1399764"/>
            <a:ext cx="1495425" cy="222649"/>
          </a:xfrm>
          <a:custGeom>
            <a:avLst/>
            <a:gdLst/>
            <a:ahLst/>
            <a:cxnLst/>
            <a:rect l="l" t="t" r="r" b="b"/>
            <a:pathLst>
              <a:path w="1495425" h="276225">
                <a:moveTo>
                  <a:pt x="1495199" y="275699"/>
                </a:moveTo>
                <a:lnTo>
                  <a:pt x="0" y="275699"/>
                </a:lnTo>
                <a:lnTo>
                  <a:pt x="0" y="0"/>
                </a:lnTo>
                <a:lnTo>
                  <a:pt x="1495199" y="0"/>
                </a:lnTo>
                <a:lnTo>
                  <a:pt x="1495199" y="2756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algn="ctr"/>
            <a:endParaRPr b="1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4" name="object 105">
            <a:extLst>
              <a:ext uri="{FF2B5EF4-FFF2-40B4-BE49-F238E27FC236}">
                <a16:creationId xmlns:a16="http://schemas.microsoft.com/office/drawing/2014/main" id="{4B7A8207-3B67-219E-8D1D-0355D8AEBB92}"/>
              </a:ext>
            </a:extLst>
          </p:cNvPr>
          <p:cNvSpPr txBox="1"/>
          <p:nvPr/>
        </p:nvSpPr>
        <p:spPr>
          <a:xfrm>
            <a:off x="8209900" y="2234480"/>
            <a:ext cx="11933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MLOps Stacks</a:t>
            </a:r>
          </a:p>
        </p:txBody>
      </p:sp>
      <p:sp>
        <p:nvSpPr>
          <p:cNvPr id="105" name="object 106">
            <a:extLst>
              <a:ext uri="{FF2B5EF4-FFF2-40B4-BE49-F238E27FC236}">
                <a16:creationId xmlns:a16="http://schemas.microsoft.com/office/drawing/2014/main" id="{AC143229-9E4A-81D9-2332-F1D99B0272E4}"/>
              </a:ext>
            </a:extLst>
          </p:cNvPr>
          <p:cNvSpPr txBox="1"/>
          <p:nvPr/>
        </p:nvSpPr>
        <p:spPr>
          <a:xfrm>
            <a:off x="5839098" y="2843235"/>
            <a:ext cx="1044480" cy="546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Experiments,</a:t>
            </a:r>
          </a:p>
          <a:p>
            <a:pPr marL="12700" marR="5080">
              <a:spcBef>
                <a:spcPts val="100"/>
              </a:spcBef>
            </a:pPr>
            <a:r>
              <a:rPr sz="1100" kern="0" dirty="0" err="1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AutoML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</a:t>
            </a:r>
          </a:p>
          <a:p>
            <a:pPr marL="12700" marR="508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Model Mgmt.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6" name="object 107">
            <a:extLst>
              <a:ext uri="{FF2B5EF4-FFF2-40B4-BE49-F238E27FC236}">
                <a16:creationId xmlns:a16="http://schemas.microsoft.com/office/drawing/2014/main" id="{9996879F-519A-90DE-7B67-D72BE62EAB5E}"/>
              </a:ext>
            </a:extLst>
          </p:cNvPr>
          <p:cNvSpPr txBox="1"/>
          <p:nvPr/>
        </p:nvSpPr>
        <p:spPr>
          <a:xfrm>
            <a:off x="6765872" y="3046298"/>
            <a:ext cx="98064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Feature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Store</a:t>
            </a:r>
          </a:p>
        </p:txBody>
      </p:sp>
      <p:sp>
        <p:nvSpPr>
          <p:cNvPr id="107" name="object 108">
            <a:extLst>
              <a:ext uri="{FF2B5EF4-FFF2-40B4-BE49-F238E27FC236}">
                <a16:creationId xmlns:a16="http://schemas.microsoft.com/office/drawing/2014/main" id="{4CDD6850-BA48-B74F-A668-A9F6256268BE}"/>
              </a:ext>
            </a:extLst>
          </p:cNvPr>
          <p:cNvSpPr txBox="1"/>
          <p:nvPr/>
        </p:nvSpPr>
        <p:spPr>
          <a:xfrm>
            <a:off x="8358796" y="5468398"/>
            <a:ext cx="96075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Sharing</a:t>
            </a:r>
          </a:p>
        </p:txBody>
      </p:sp>
      <p:sp>
        <p:nvSpPr>
          <p:cNvPr id="108" name="object 109">
            <a:extLst>
              <a:ext uri="{FF2B5EF4-FFF2-40B4-BE49-F238E27FC236}">
                <a16:creationId xmlns:a16="http://schemas.microsoft.com/office/drawing/2014/main" id="{0826DA5B-EF39-8EB7-4F5B-6D610FD564C5}"/>
              </a:ext>
            </a:extLst>
          </p:cNvPr>
          <p:cNvSpPr txBox="1"/>
          <p:nvPr/>
        </p:nvSpPr>
        <p:spPr>
          <a:xfrm>
            <a:off x="10891442" y="5525020"/>
            <a:ext cx="64198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3rd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art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ies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09" name="object 110" descr="Network with solid fill">
            <a:extLst>
              <a:ext uri="{FF2B5EF4-FFF2-40B4-BE49-F238E27FC236}">
                <a16:creationId xmlns:a16="http://schemas.microsoft.com/office/drawing/2014/main" id="{A750695C-8690-D9E5-AAA8-1462AA40ED5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006802" y="5096009"/>
            <a:ext cx="410523" cy="410523"/>
          </a:xfrm>
          <a:prstGeom prst="rect">
            <a:avLst/>
          </a:prstGeom>
        </p:spPr>
      </p:pic>
      <p:sp>
        <p:nvSpPr>
          <p:cNvPr id="124" name="object 125">
            <a:extLst>
              <a:ext uri="{FF2B5EF4-FFF2-40B4-BE49-F238E27FC236}">
                <a16:creationId xmlns:a16="http://schemas.microsoft.com/office/drawing/2014/main" id="{A2F07106-325C-EC20-BF4B-0434E7BF4316}"/>
              </a:ext>
            </a:extLst>
          </p:cNvPr>
          <p:cNvSpPr txBox="1"/>
          <p:nvPr/>
        </p:nvSpPr>
        <p:spPr>
          <a:xfrm>
            <a:off x="4417369" y="2937194"/>
            <a:ext cx="994993" cy="414857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240" marR="5080">
              <a:spcBef>
                <a:spcPts val="155"/>
              </a:spcBef>
            </a:pPr>
            <a:r>
              <a:rPr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Lakehouse</a:t>
            </a:r>
            <a:endParaRPr lang="en-US"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marL="15240" marR="5080">
              <a:spcBef>
                <a:spcPts val="155"/>
              </a:spcBef>
            </a:pPr>
            <a:r>
              <a:rPr lang="en-US" sz="12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Platform</a:t>
            </a:r>
            <a:endParaRPr sz="12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27" name="object 128">
            <a:extLst>
              <a:ext uri="{FF2B5EF4-FFF2-40B4-BE49-F238E27FC236}">
                <a16:creationId xmlns:a16="http://schemas.microsoft.com/office/drawing/2014/main" id="{C3219A88-6A8A-C097-12EA-EE94FEDA866B}"/>
              </a:ext>
            </a:extLst>
          </p:cNvPr>
          <p:cNvSpPr txBox="1"/>
          <p:nvPr/>
        </p:nvSpPr>
        <p:spPr>
          <a:xfrm>
            <a:off x="176274" y="1399315"/>
            <a:ext cx="1474470" cy="23147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6565">
              <a:spcBef>
                <a:spcPts val="245"/>
              </a:spcBef>
            </a:pPr>
            <a:r>
              <a:rPr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Source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28" name="object 129" descr="Watch with solid fill">
            <a:extLst>
              <a:ext uri="{FF2B5EF4-FFF2-40B4-BE49-F238E27FC236}">
                <a16:creationId xmlns:a16="http://schemas.microsoft.com/office/drawing/2014/main" id="{842689D0-565C-08A8-D05C-7BF769E8FDF8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601882" y="2058698"/>
            <a:ext cx="411480" cy="411480"/>
          </a:xfrm>
          <a:prstGeom prst="rect">
            <a:avLst/>
          </a:prstGeom>
        </p:spPr>
      </p:pic>
      <p:sp>
        <p:nvSpPr>
          <p:cNvPr id="129" name="object 130">
            <a:extLst>
              <a:ext uri="{FF2B5EF4-FFF2-40B4-BE49-F238E27FC236}">
                <a16:creationId xmlns:a16="http://schemas.microsoft.com/office/drawing/2014/main" id="{EE1E692E-E1E4-90F6-F269-85E2EDA66A09}"/>
              </a:ext>
            </a:extLst>
          </p:cNvPr>
          <p:cNvSpPr txBox="1"/>
          <p:nvPr/>
        </p:nvSpPr>
        <p:spPr>
          <a:xfrm>
            <a:off x="420983" y="2475636"/>
            <a:ext cx="70802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Devices/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Io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</a:t>
            </a:r>
          </a:p>
        </p:txBody>
      </p:sp>
      <p:pic>
        <p:nvPicPr>
          <p:cNvPr id="131" name="object 132" descr="Clipboard with solid fill">
            <a:extLst>
              <a:ext uri="{FF2B5EF4-FFF2-40B4-BE49-F238E27FC236}">
                <a16:creationId xmlns:a16="http://schemas.microsoft.com/office/drawing/2014/main" id="{F900AA7C-4026-C928-DF8F-F55C2E9BFA2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601882" y="6001342"/>
            <a:ext cx="411480" cy="411480"/>
          </a:xfrm>
          <a:prstGeom prst="rect">
            <a:avLst/>
          </a:prstGeom>
        </p:spPr>
      </p:pic>
      <p:sp>
        <p:nvSpPr>
          <p:cNvPr id="132" name="object 133">
            <a:extLst>
              <a:ext uri="{FF2B5EF4-FFF2-40B4-BE49-F238E27FC236}">
                <a16:creationId xmlns:a16="http://schemas.microsoft.com/office/drawing/2014/main" id="{0DAD2A7E-BCA7-D4FF-4D64-7D5946A4AFEA}"/>
              </a:ext>
            </a:extLst>
          </p:cNvPr>
          <p:cNvSpPr txBox="1"/>
          <p:nvPr/>
        </p:nvSpPr>
        <p:spPr>
          <a:xfrm>
            <a:off x="404255" y="6442901"/>
            <a:ext cx="79863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Text Data / 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Notes</a:t>
            </a:r>
          </a:p>
        </p:txBody>
      </p:sp>
      <p:sp>
        <p:nvSpPr>
          <p:cNvPr id="133" name="object 134">
            <a:extLst>
              <a:ext uri="{FF2B5EF4-FFF2-40B4-BE49-F238E27FC236}">
                <a16:creationId xmlns:a16="http://schemas.microsoft.com/office/drawing/2014/main" id="{D8746EC9-B453-E0D6-F683-107CF64B8C3B}"/>
              </a:ext>
            </a:extLst>
          </p:cNvPr>
          <p:cNvSpPr txBox="1"/>
          <p:nvPr/>
        </p:nvSpPr>
        <p:spPr>
          <a:xfrm>
            <a:off x="404255" y="4917397"/>
            <a:ext cx="80525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Images</a:t>
            </a:r>
          </a:p>
        </p:txBody>
      </p:sp>
      <p:sp>
        <p:nvSpPr>
          <p:cNvPr id="134" name="object 135">
            <a:extLst>
              <a:ext uri="{FF2B5EF4-FFF2-40B4-BE49-F238E27FC236}">
                <a16:creationId xmlns:a16="http://schemas.microsoft.com/office/drawing/2014/main" id="{891D171F-AC4A-9A6E-D720-C3AFCEDC0F79}"/>
              </a:ext>
            </a:extLst>
          </p:cNvPr>
          <p:cNvSpPr txBox="1"/>
          <p:nvPr/>
        </p:nvSpPr>
        <p:spPr>
          <a:xfrm>
            <a:off x="448863" y="5699241"/>
            <a:ext cx="722339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-o</a:t>
            </a: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mics</a:t>
            </a:r>
          </a:p>
        </p:txBody>
      </p:sp>
      <p:pic>
        <p:nvPicPr>
          <p:cNvPr id="135" name="object 136" descr="Heart with pulse with solid fill">
            <a:extLst>
              <a:ext uri="{FF2B5EF4-FFF2-40B4-BE49-F238E27FC236}">
                <a16:creationId xmlns:a16="http://schemas.microsoft.com/office/drawing/2014/main" id="{B3E9A72A-25F2-ECE5-CDE3-EF896633599D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601882" y="3809746"/>
            <a:ext cx="411480" cy="411480"/>
          </a:xfrm>
          <a:prstGeom prst="rect">
            <a:avLst/>
          </a:prstGeom>
        </p:spPr>
      </p:pic>
      <p:sp>
        <p:nvSpPr>
          <p:cNvPr id="136" name="object 137">
            <a:extLst>
              <a:ext uri="{FF2B5EF4-FFF2-40B4-BE49-F238E27FC236}">
                <a16:creationId xmlns:a16="http://schemas.microsoft.com/office/drawing/2014/main" id="{E0DF708A-E345-F6AD-2128-A9F51FB4D010}"/>
              </a:ext>
            </a:extLst>
          </p:cNvPr>
          <p:cNvSpPr txBox="1"/>
          <p:nvPr/>
        </p:nvSpPr>
        <p:spPr>
          <a:xfrm>
            <a:off x="347999" y="4210270"/>
            <a:ext cx="91268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Lab </a:t>
            </a: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Results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37" name="object 138" descr="DNA with solid fill">
            <a:extLst>
              <a:ext uri="{FF2B5EF4-FFF2-40B4-BE49-F238E27FC236}">
                <a16:creationId xmlns:a16="http://schemas.microsoft.com/office/drawing/2014/main" id="{BF32CD9A-4A65-F94C-6EBD-A07FC1A7F4AE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01882" y="5270810"/>
            <a:ext cx="411480" cy="411480"/>
          </a:xfrm>
          <a:prstGeom prst="rect">
            <a:avLst/>
          </a:prstGeom>
        </p:spPr>
      </p:pic>
      <p:sp>
        <p:nvSpPr>
          <p:cNvPr id="142" name="object 85">
            <a:extLst>
              <a:ext uri="{FF2B5EF4-FFF2-40B4-BE49-F238E27FC236}">
                <a16:creationId xmlns:a16="http://schemas.microsoft.com/office/drawing/2014/main" id="{AE30ED3B-FF95-68EA-D2E1-0BAAEB2FE972}"/>
              </a:ext>
            </a:extLst>
          </p:cNvPr>
          <p:cNvSpPr txBox="1"/>
          <p:nvPr/>
        </p:nvSpPr>
        <p:spPr>
          <a:xfrm>
            <a:off x="7956972" y="1417864"/>
            <a:ext cx="2419147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Serve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88399E2F-9B26-3E05-45CE-E9D6FD62C6A2}"/>
              </a:ext>
            </a:extLst>
          </p:cNvPr>
          <p:cNvSpPr txBox="1"/>
          <p:nvPr/>
        </p:nvSpPr>
        <p:spPr>
          <a:xfrm>
            <a:off x="10451049" y="1417696"/>
            <a:ext cx="14954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300" b="1" kern="0" dirty="0">
                <a:latin typeface="Poppins" panose="00000500000000000000" pitchFamily="50" charset="0"/>
                <a:cs typeface="Poppins" panose="00000500000000000000" pitchFamily="50" charset="0"/>
              </a:rPr>
              <a:t>Output</a:t>
            </a:r>
            <a:endParaRPr sz="1300" kern="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E8D5C13-6E5B-6BD7-19FC-DE85684B08DA}"/>
              </a:ext>
            </a:extLst>
          </p:cNvPr>
          <p:cNvSpPr txBox="1"/>
          <p:nvPr/>
        </p:nvSpPr>
        <p:spPr>
          <a:xfrm>
            <a:off x="5743947" y="2550943"/>
            <a:ext cx="20161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Science and ML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FD41DF7-C5F4-46D0-7E0E-90C3915EEAB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60683" y="2270493"/>
            <a:ext cx="1098495" cy="491234"/>
          </a:xfrm>
          <a:prstGeom prst="bentConnector3">
            <a:avLst>
              <a:gd name="adj1" fmla="val 201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08E21CA-87B7-7096-3366-4A3DB0C4AA6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62411" y="2761727"/>
            <a:ext cx="1096767" cy="393315"/>
          </a:xfrm>
          <a:prstGeom prst="bentConnector3">
            <a:avLst>
              <a:gd name="adj1" fmla="val 205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708E9CE-69F2-D046-6B65-7BB661101816}"/>
              </a:ext>
            </a:extLst>
          </p:cNvPr>
          <p:cNvSpPr/>
          <p:nvPr/>
        </p:nvSpPr>
        <p:spPr>
          <a:xfrm>
            <a:off x="1279469" y="3867634"/>
            <a:ext cx="313180" cy="287559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42032AA-6F9A-C7B4-A110-DB4DB963AC55}"/>
              </a:ext>
            </a:extLst>
          </p:cNvPr>
          <p:cNvCxnSpPr>
            <a:cxnSpLocks/>
            <a:stCxn id="44" idx="1"/>
            <a:endCxn id="70" idx="1"/>
          </p:cNvCxnSpPr>
          <p:nvPr/>
        </p:nvCxnSpPr>
        <p:spPr>
          <a:xfrm flipV="1">
            <a:off x="1592649" y="5301271"/>
            <a:ext cx="766529" cy="4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F881F-DC01-3240-5907-7B4E77EA51FA}"/>
              </a:ext>
            </a:extLst>
          </p:cNvPr>
          <p:cNvSpPr txBox="1"/>
          <p:nvPr/>
        </p:nvSpPr>
        <p:spPr>
          <a:xfrm>
            <a:off x="8285535" y="2785461"/>
            <a:ext cx="1185346" cy="612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Serverless,</a:t>
            </a:r>
          </a:p>
          <a:p>
            <a:pPr marL="12700">
              <a:spcBef>
                <a:spcPts val="100"/>
              </a:spcBef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Real-Time Inferencing</a:t>
            </a:r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815A2230-F6F9-66CC-E01A-271D6F33A77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585707" y="3321730"/>
            <a:ext cx="982733" cy="10245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30AC1B89-5D65-4512-3762-FA7DEAA8110B}"/>
              </a:ext>
            </a:extLst>
          </p:cNvPr>
          <p:cNvCxnSpPr>
            <a:cxnSpLocks/>
            <a:stCxn id="70" idx="3"/>
            <a:endCxn id="24" idx="1"/>
          </p:cNvCxnSpPr>
          <p:nvPr/>
        </p:nvCxnSpPr>
        <p:spPr>
          <a:xfrm>
            <a:off x="2769701" y="5301271"/>
            <a:ext cx="21579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1785E3BB-7004-F395-B787-C294844B1E93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5132889" y="4775867"/>
            <a:ext cx="0" cy="32014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95EC3908-30F9-8497-0BAC-A75C5AF53A11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338150" y="4773581"/>
            <a:ext cx="2186683" cy="527690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2320352-4094-C6BF-03F1-93CAEF14434D}"/>
              </a:ext>
            </a:extLst>
          </p:cNvPr>
          <p:cNvSpPr txBox="1"/>
          <p:nvPr/>
        </p:nvSpPr>
        <p:spPr>
          <a:xfrm>
            <a:off x="3673906" y="4113606"/>
            <a:ext cx="25095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Delta Live Tables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 Loader</a:t>
            </a:r>
          </a:p>
          <a:p>
            <a:r>
              <a:rPr lang="en-US" sz="11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Transform, Cleanse, Prepare</a:t>
            </a:r>
          </a:p>
        </p:txBody>
      </p:sp>
      <p:sp>
        <p:nvSpPr>
          <p:cNvPr id="173" name="object 102">
            <a:extLst>
              <a:ext uri="{FF2B5EF4-FFF2-40B4-BE49-F238E27FC236}">
                <a16:creationId xmlns:a16="http://schemas.microsoft.com/office/drawing/2014/main" id="{614C7114-D12A-54B1-9B7F-F51CAC980584}"/>
              </a:ext>
            </a:extLst>
          </p:cNvPr>
          <p:cNvSpPr txBox="1"/>
          <p:nvPr/>
        </p:nvSpPr>
        <p:spPr>
          <a:xfrm>
            <a:off x="6975504" y="2234480"/>
            <a:ext cx="92516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algn="ctr">
              <a:spcBef>
                <a:spcPts val="100"/>
              </a:spcBef>
              <a:tabLst>
                <a:tab pos="1262380" algn="l"/>
              </a:tabLst>
            </a:pPr>
            <a:r>
              <a:rPr lang="en-US" sz="1100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Git, CI/CD</a:t>
            </a:r>
            <a:endParaRPr sz="1100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91ABFDE-927E-4BE3-06DB-CBA8EA6640F9}"/>
              </a:ext>
            </a:extLst>
          </p:cNvPr>
          <p:cNvCxnSpPr>
            <a:cxnSpLocks/>
            <a:stCxn id="12" idx="0"/>
            <a:endCxn id="98" idx="1"/>
          </p:cNvCxnSpPr>
          <p:nvPr/>
        </p:nvCxnSpPr>
        <p:spPr>
          <a:xfrm rot="5400000" flipH="1" flipV="1">
            <a:off x="8888715" y="2876654"/>
            <a:ext cx="269435" cy="16798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64CD4E52-51F9-CD46-A15E-79BE66F4AF6A}"/>
              </a:ext>
            </a:extLst>
          </p:cNvPr>
          <p:cNvCxnSpPr>
            <a:cxnSpLocks/>
            <a:stCxn id="7" idx="3"/>
            <a:endCxn id="109" idx="1"/>
          </p:cNvCxnSpPr>
          <p:nvPr/>
        </p:nvCxnSpPr>
        <p:spPr>
          <a:xfrm flipV="1">
            <a:off x="9541845" y="5301271"/>
            <a:ext cx="1464957" cy="1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01AC950-A880-18DE-0073-0BE6BE746BC8}"/>
              </a:ext>
            </a:extLst>
          </p:cNvPr>
          <p:cNvCxnSpPr>
            <a:cxnSpLocks/>
            <a:stCxn id="12" idx="3"/>
            <a:endCxn id="79" idx="1"/>
          </p:cNvCxnSpPr>
          <p:nvPr/>
        </p:nvCxnSpPr>
        <p:spPr>
          <a:xfrm flipV="1">
            <a:off x="9541839" y="4313307"/>
            <a:ext cx="1466451" cy="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8AAB4A8-5C27-B4ED-1E28-53C955BBE314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9541839" y="2982659"/>
            <a:ext cx="1468902" cy="39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7F4DE07-9C8E-9715-30B9-06776DCEB1A0}"/>
              </a:ext>
            </a:extLst>
          </p:cNvPr>
          <p:cNvCxnSpPr>
            <a:cxnSpLocks/>
            <a:stCxn id="98" idx="3"/>
            <a:endCxn id="78" idx="2"/>
          </p:cNvCxnSpPr>
          <p:nvPr/>
        </p:nvCxnSpPr>
        <p:spPr>
          <a:xfrm flipV="1">
            <a:off x="10265705" y="3392635"/>
            <a:ext cx="948163" cy="18923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bject 78">
            <a:extLst>
              <a:ext uri="{FF2B5EF4-FFF2-40B4-BE49-F238E27FC236}">
                <a16:creationId xmlns:a16="http://schemas.microsoft.com/office/drawing/2014/main" id="{903EFE21-918E-8E11-5C45-11792D131BC2}"/>
              </a:ext>
            </a:extLst>
          </p:cNvPr>
          <p:cNvSpPr txBox="1"/>
          <p:nvPr/>
        </p:nvSpPr>
        <p:spPr>
          <a:xfrm>
            <a:off x="6821974" y="3880333"/>
            <a:ext cx="271929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1100" b="1" kern="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 Warehouse</a:t>
            </a:r>
            <a:endParaRPr sz="1100" b="1" kern="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EE6F8F79-E803-EBED-CC1A-A457230400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149880" y="4086378"/>
            <a:ext cx="320040" cy="32004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8CD1F330-7F97-D68F-FAAE-D6AA89A289A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2586" y="4086378"/>
            <a:ext cx="321272" cy="320040"/>
          </a:xfrm>
          <a:prstGeom prst="rect">
            <a:avLst/>
          </a:prstGeom>
        </p:spPr>
      </p:pic>
      <p:grpSp>
        <p:nvGrpSpPr>
          <p:cNvPr id="212" name="Graphic 210">
            <a:extLst>
              <a:ext uri="{FF2B5EF4-FFF2-40B4-BE49-F238E27FC236}">
                <a16:creationId xmlns:a16="http://schemas.microsoft.com/office/drawing/2014/main" id="{1C27B1EE-3BB5-CC83-0C86-B40086921D4B}"/>
              </a:ext>
            </a:extLst>
          </p:cNvPr>
          <p:cNvGrpSpPr/>
          <p:nvPr/>
        </p:nvGrpSpPr>
        <p:grpSpPr>
          <a:xfrm>
            <a:off x="7749352" y="4100769"/>
            <a:ext cx="264330" cy="291258"/>
            <a:chOff x="8219381" y="4252584"/>
            <a:chExt cx="219456" cy="241811"/>
          </a:xfrm>
        </p:grpSpPr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4A40B39-2B7C-9686-7685-0C778735B408}"/>
                </a:ext>
              </a:extLst>
            </p:cNvPr>
            <p:cNvSpPr/>
            <p:nvPr/>
          </p:nvSpPr>
          <p:spPr>
            <a:xfrm>
              <a:off x="8329116" y="4286823"/>
              <a:ext cx="92039" cy="172810"/>
            </a:xfrm>
            <a:custGeom>
              <a:avLst/>
              <a:gdLst>
                <a:gd name="connsiteX0" fmla="*/ 0 w 92039"/>
                <a:gd name="connsiteY0" fmla="*/ 150536 h 172810"/>
                <a:gd name="connsiteX1" fmla="*/ 92040 w 92039"/>
                <a:gd name="connsiteY1" fmla="*/ 172811 h 172810"/>
                <a:gd name="connsiteX2" fmla="*/ 92040 w 92039"/>
                <a:gd name="connsiteY2" fmla="*/ 0 h 172810"/>
                <a:gd name="connsiteX3" fmla="*/ 0 w 92039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39" h="172810">
                  <a:moveTo>
                    <a:pt x="0" y="150536"/>
                  </a:moveTo>
                  <a:lnTo>
                    <a:pt x="92040" y="172811"/>
                  </a:lnTo>
                  <a:lnTo>
                    <a:pt x="92040" y="0"/>
                  </a:lnTo>
                  <a:lnTo>
                    <a:pt x="0" y="22282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E7146A1-68AB-E84A-3993-FFE36D0D0F0F}"/>
                </a:ext>
              </a:extLst>
            </p:cNvPr>
            <p:cNvSpPr/>
            <p:nvPr/>
          </p:nvSpPr>
          <p:spPr>
            <a:xfrm>
              <a:off x="8421148" y="4286823"/>
              <a:ext cx="17688" cy="172854"/>
            </a:xfrm>
            <a:custGeom>
              <a:avLst/>
              <a:gdLst>
                <a:gd name="connsiteX0" fmla="*/ 0 w 17688"/>
                <a:gd name="connsiteY0" fmla="*/ 0 h 172854"/>
                <a:gd name="connsiteX1" fmla="*/ 17688 w 17688"/>
                <a:gd name="connsiteY1" fmla="*/ 8844 h 172854"/>
                <a:gd name="connsiteX2" fmla="*/ 17688 w 17688"/>
                <a:gd name="connsiteY2" fmla="*/ 164018 h 172854"/>
                <a:gd name="connsiteX3" fmla="*/ 0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0" y="0"/>
                  </a:moveTo>
                  <a:lnTo>
                    <a:pt x="17688" y="8844"/>
                  </a:lnTo>
                  <a:lnTo>
                    <a:pt x="17688" y="164018"/>
                  </a:lnTo>
                  <a:lnTo>
                    <a:pt x="0" y="17285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C32B03B-FE61-F773-F075-AD04F003AB9D}"/>
                </a:ext>
              </a:extLst>
            </p:cNvPr>
            <p:cNvSpPr/>
            <p:nvPr/>
          </p:nvSpPr>
          <p:spPr>
            <a:xfrm>
              <a:off x="8237069" y="4286823"/>
              <a:ext cx="92047" cy="172810"/>
            </a:xfrm>
            <a:custGeom>
              <a:avLst/>
              <a:gdLst>
                <a:gd name="connsiteX0" fmla="*/ 92047 w 92047"/>
                <a:gd name="connsiteY0" fmla="*/ 150536 h 172810"/>
                <a:gd name="connsiteX1" fmla="*/ 0 w 92047"/>
                <a:gd name="connsiteY1" fmla="*/ 172811 h 172810"/>
                <a:gd name="connsiteX2" fmla="*/ 0 w 92047"/>
                <a:gd name="connsiteY2" fmla="*/ 0 h 172810"/>
                <a:gd name="connsiteX3" fmla="*/ 92047 w 92047"/>
                <a:gd name="connsiteY3" fmla="*/ 22282 h 17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47" h="172810">
                  <a:moveTo>
                    <a:pt x="92047" y="150536"/>
                  </a:moveTo>
                  <a:lnTo>
                    <a:pt x="0" y="172811"/>
                  </a:lnTo>
                  <a:lnTo>
                    <a:pt x="0" y="0"/>
                  </a:lnTo>
                  <a:lnTo>
                    <a:pt x="92047" y="22282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550C185-C57A-BC43-8334-DEAF41D14B00}"/>
                </a:ext>
              </a:extLst>
            </p:cNvPr>
            <p:cNvSpPr/>
            <p:nvPr/>
          </p:nvSpPr>
          <p:spPr>
            <a:xfrm>
              <a:off x="8219381" y="4286823"/>
              <a:ext cx="17688" cy="172854"/>
            </a:xfrm>
            <a:custGeom>
              <a:avLst/>
              <a:gdLst>
                <a:gd name="connsiteX0" fmla="*/ 17688 w 17688"/>
                <a:gd name="connsiteY0" fmla="*/ 0 h 172854"/>
                <a:gd name="connsiteX1" fmla="*/ 0 w 17688"/>
                <a:gd name="connsiteY1" fmla="*/ 8844 h 172854"/>
                <a:gd name="connsiteX2" fmla="*/ 0 w 17688"/>
                <a:gd name="connsiteY2" fmla="*/ 164018 h 172854"/>
                <a:gd name="connsiteX3" fmla="*/ 17688 w 17688"/>
                <a:gd name="connsiteY3" fmla="*/ 172855 h 17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88" h="172854">
                  <a:moveTo>
                    <a:pt x="17688" y="0"/>
                  </a:moveTo>
                  <a:lnTo>
                    <a:pt x="0" y="8844"/>
                  </a:lnTo>
                  <a:lnTo>
                    <a:pt x="0" y="164018"/>
                  </a:lnTo>
                  <a:lnTo>
                    <a:pt x="17688" y="172855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44001D3-4C2A-16DE-5B65-ED2B0FEE8316}"/>
                </a:ext>
              </a:extLst>
            </p:cNvPr>
            <p:cNvSpPr/>
            <p:nvPr/>
          </p:nvSpPr>
          <p:spPr>
            <a:xfrm>
              <a:off x="8341694" y="4252584"/>
              <a:ext cx="45928" cy="241811"/>
            </a:xfrm>
            <a:custGeom>
              <a:avLst/>
              <a:gdLst>
                <a:gd name="connsiteX0" fmla="*/ 10980 w 45928"/>
                <a:gd name="connsiteY0" fmla="*/ 241811 h 241811"/>
                <a:gd name="connsiteX1" fmla="*/ 45928 w 45928"/>
                <a:gd name="connsiteY1" fmla="*/ 224339 h 241811"/>
                <a:gd name="connsiteX2" fmla="*/ 45928 w 45928"/>
                <a:gd name="connsiteY2" fmla="*/ 17472 h 241811"/>
                <a:gd name="connsiteX3" fmla="*/ 10980 w 45928"/>
                <a:gd name="connsiteY3" fmla="*/ 0 h 241811"/>
                <a:gd name="connsiteX4" fmla="*/ 0 w 45928"/>
                <a:gd name="connsiteY4" fmla="*/ 114995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10980" y="241811"/>
                  </a:moveTo>
                  <a:lnTo>
                    <a:pt x="45928" y="224339"/>
                  </a:lnTo>
                  <a:lnTo>
                    <a:pt x="45928" y="17472"/>
                  </a:lnTo>
                  <a:lnTo>
                    <a:pt x="10980" y="0"/>
                  </a:lnTo>
                  <a:lnTo>
                    <a:pt x="0" y="114995"/>
                  </a:lnTo>
                  <a:close/>
                </a:path>
              </a:pathLst>
            </a:custGeom>
            <a:solidFill>
              <a:srgbClr val="5294CF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A176C1B-D90D-54F6-BD94-4DDF98C141AF}"/>
                </a:ext>
              </a:extLst>
            </p:cNvPr>
            <p:cNvSpPr/>
            <p:nvPr/>
          </p:nvSpPr>
          <p:spPr>
            <a:xfrm>
              <a:off x="8270602" y="4252584"/>
              <a:ext cx="45928" cy="241811"/>
            </a:xfrm>
            <a:custGeom>
              <a:avLst/>
              <a:gdLst>
                <a:gd name="connsiteX0" fmla="*/ 34941 w 45928"/>
                <a:gd name="connsiteY0" fmla="*/ 241811 h 241811"/>
                <a:gd name="connsiteX1" fmla="*/ 0 w 45928"/>
                <a:gd name="connsiteY1" fmla="*/ 224339 h 241811"/>
                <a:gd name="connsiteX2" fmla="*/ 0 w 45928"/>
                <a:gd name="connsiteY2" fmla="*/ 17472 h 241811"/>
                <a:gd name="connsiteX3" fmla="*/ 34941 w 45928"/>
                <a:gd name="connsiteY3" fmla="*/ 0 h 241811"/>
                <a:gd name="connsiteX4" fmla="*/ 45928 w 45928"/>
                <a:gd name="connsiteY4" fmla="*/ 114596 h 24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28" h="241811">
                  <a:moveTo>
                    <a:pt x="34941" y="241811"/>
                  </a:moveTo>
                  <a:lnTo>
                    <a:pt x="0" y="224339"/>
                  </a:lnTo>
                  <a:lnTo>
                    <a:pt x="0" y="17472"/>
                  </a:lnTo>
                  <a:lnTo>
                    <a:pt x="34941" y="0"/>
                  </a:lnTo>
                  <a:lnTo>
                    <a:pt x="45928" y="114596"/>
                  </a:lnTo>
                  <a:close/>
                </a:path>
              </a:pathLst>
            </a:custGeom>
            <a:solidFill>
              <a:srgbClr val="205B9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87A8050-D6DB-F080-16BA-265DE330F70E}"/>
                </a:ext>
              </a:extLst>
            </p:cNvPr>
            <p:cNvSpPr/>
            <p:nvPr/>
          </p:nvSpPr>
          <p:spPr>
            <a:xfrm>
              <a:off x="8305543" y="4252584"/>
              <a:ext cx="47135" cy="241807"/>
            </a:xfrm>
            <a:custGeom>
              <a:avLst/>
              <a:gdLst>
                <a:gd name="connsiteX0" fmla="*/ 0 w 47135"/>
                <a:gd name="connsiteY0" fmla="*/ 0 h 241807"/>
                <a:gd name="connsiteX1" fmla="*/ 47135 w 47135"/>
                <a:gd name="connsiteY1" fmla="*/ 0 h 241807"/>
                <a:gd name="connsiteX2" fmla="*/ 47135 w 47135"/>
                <a:gd name="connsiteY2" fmla="*/ 241808 h 241807"/>
                <a:gd name="connsiteX3" fmla="*/ 0 w 47135"/>
                <a:gd name="connsiteY3" fmla="*/ 241808 h 24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5" h="241807">
                  <a:moveTo>
                    <a:pt x="0" y="0"/>
                  </a:moveTo>
                  <a:lnTo>
                    <a:pt x="47135" y="0"/>
                  </a:lnTo>
                  <a:lnTo>
                    <a:pt x="47135" y="241808"/>
                  </a:lnTo>
                  <a:lnTo>
                    <a:pt x="0" y="241808"/>
                  </a:lnTo>
                  <a:close/>
                </a:path>
              </a:pathLst>
            </a:custGeom>
            <a:solidFill>
              <a:srgbClr val="2D72B8"/>
            </a:solidFill>
            <a:ln w="36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0" name="Picture 219" descr="A picture containing drawing, clock, light&#10;&#10;Description automatically generated">
            <a:extLst>
              <a:ext uri="{FF2B5EF4-FFF2-40B4-BE49-F238E27FC236}">
                <a16:creationId xmlns:a16="http://schemas.microsoft.com/office/drawing/2014/main" id="{67C363E4-DD22-AF2F-AFC9-40F907E6B7C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93114" y="4086378"/>
            <a:ext cx="320040" cy="320040"/>
          </a:xfrm>
          <a:prstGeom prst="rect">
            <a:avLst/>
          </a:prstGeom>
        </p:spPr>
      </p:pic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9A96653D-5EDF-53ED-A576-E47E876969EB}"/>
              </a:ext>
            </a:extLst>
          </p:cNvPr>
          <p:cNvCxnSpPr>
            <a:cxnSpLocks/>
            <a:stCxn id="24" idx="3"/>
            <a:endCxn id="164" idx="2"/>
          </p:cNvCxnSpPr>
          <p:nvPr/>
        </p:nvCxnSpPr>
        <p:spPr>
          <a:xfrm flipV="1">
            <a:off x="5338150" y="3416879"/>
            <a:ext cx="1413868" cy="1884392"/>
          </a:xfrm>
          <a:prstGeom prst="bentConnector2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AA87DBC9-FBE8-A3E8-413B-CCD0DAEA893C}"/>
              </a:ext>
            </a:extLst>
          </p:cNvPr>
          <p:cNvCxnSpPr>
            <a:cxnSpLocks/>
            <a:stCxn id="164" idx="3"/>
            <a:endCxn id="74" idx="1"/>
          </p:cNvCxnSpPr>
          <p:nvPr/>
        </p:nvCxnSpPr>
        <p:spPr>
          <a:xfrm>
            <a:off x="7760080" y="2980634"/>
            <a:ext cx="345389" cy="2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86B0C49C-3142-9DAA-A2BE-4471D5CE3DEE}"/>
              </a:ext>
            </a:extLst>
          </p:cNvPr>
          <p:cNvSpPr txBox="1"/>
          <p:nvPr/>
        </p:nvSpPr>
        <p:spPr>
          <a:xfrm>
            <a:off x="6982052" y="4374755"/>
            <a:ext cx="647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Azure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Synapse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5DA5832-B566-B2BC-A61C-5EC07420B376}"/>
              </a:ext>
            </a:extLst>
          </p:cNvPr>
          <p:cNvSpPr txBox="1"/>
          <p:nvPr/>
        </p:nvSpPr>
        <p:spPr>
          <a:xfrm>
            <a:off x="7567660" y="4374282"/>
            <a:ext cx="615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AWS Redshift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9899307-F559-301A-D1CB-98DCFB72E84E}"/>
              </a:ext>
            </a:extLst>
          </p:cNvPr>
          <p:cNvSpPr txBox="1"/>
          <p:nvPr/>
        </p:nvSpPr>
        <p:spPr>
          <a:xfrm>
            <a:off x="8080950" y="4389671"/>
            <a:ext cx="7540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Databricks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EC83DCF7-D904-999F-62C9-D8F8E3DC922D}"/>
              </a:ext>
            </a:extLst>
          </p:cNvPr>
          <p:cNvSpPr txBox="1"/>
          <p:nvPr/>
        </p:nvSpPr>
        <p:spPr>
          <a:xfrm>
            <a:off x="8691194" y="4391801"/>
            <a:ext cx="7307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Snowflake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0C8252-C2E7-1055-B904-9012B2A8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03078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3556" b="97778" l="6667" r="91556">
                        <a14:foregroundMark x1="49333" y1="52000" x2="48889" y2="37778"/>
                        <a14:foregroundMark x1="86667" y1="32444" x2="80444" y2="26667"/>
                        <a14:foregroundMark x1="52889" y1="6222" x2="47556" y2="3556"/>
                        <a14:foregroundMark x1="91556" y1="35111" x2="91556" y2="35111"/>
                        <a14:foregroundMark x1="13778" y1="73333" x2="13778" y2="73333"/>
                        <a14:foregroundMark x1="33778" y1="87111" x2="37333" y2="87111"/>
                        <a14:foregroundMark x1="45778" y1="95556" x2="53333" y2="98222"/>
                        <a14:foregroundMark x1="6667" y1="33778" x2="6667" y2="33778"/>
                        <a14:backgroundMark x1="69333" y1="36889" x2="69333" y2="5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9823" y="2910300"/>
            <a:ext cx="414858" cy="41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object 131" descr="Skeleton with solid fill">
            <a:extLst>
              <a:ext uri="{FF2B5EF4-FFF2-40B4-BE49-F238E27FC236}">
                <a16:creationId xmlns:a16="http://schemas.microsoft.com/office/drawing/2014/main" id="{436658AB-539C-1A2C-AD3D-7C388A6F7D82}"/>
              </a:ext>
            </a:extLst>
          </p:cNvPr>
          <p:cNvPicPr/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601882" y="4540278"/>
            <a:ext cx="411480" cy="411480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F431279-71E3-BB3D-37CA-692CC42F7FA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601882" y="2892947"/>
            <a:ext cx="411480" cy="4114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1B07-C0F0-6973-FDF1-DB3B69039602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5338150" y="5301271"/>
            <a:ext cx="2767325" cy="113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E96265-7D14-DEA1-92A1-D5280E995862}"/>
              </a:ext>
            </a:extLst>
          </p:cNvPr>
          <p:cNvSpPr/>
          <p:nvPr/>
        </p:nvSpPr>
        <p:spPr>
          <a:xfrm>
            <a:off x="7283450" y="601418"/>
            <a:ext cx="4076700" cy="204819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AD1B0-8DDA-E115-723C-1D0ECAF9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0" y="2649610"/>
            <a:ext cx="4622800" cy="2679800"/>
          </a:xfrm>
        </p:spPr>
        <p:txBody>
          <a:bodyPr anchor="ctr"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698C7-2DC2-0B88-F9C5-FDFBC95D14CD}"/>
              </a:ext>
            </a:extLst>
          </p:cNvPr>
          <p:cNvSpPr txBox="1">
            <a:spLocks/>
          </p:cNvSpPr>
          <p:nvPr/>
        </p:nvSpPr>
        <p:spPr>
          <a:xfrm>
            <a:off x="7582927" y="969557"/>
            <a:ext cx="3764523" cy="157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Connect with Me:</a:t>
            </a:r>
          </a:p>
          <a:p>
            <a:r>
              <a:rPr lang="en-US" dirty="0"/>
              <a:t>	</a:t>
            </a:r>
            <a:r>
              <a:rPr lang="en-US" dirty="0" err="1"/>
              <a:t>colby@tuple.xyz</a:t>
            </a:r>
            <a:endParaRPr lang="en-US" dirty="0"/>
          </a:p>
          <a:p>
            <a:r>
              <a:rPr lang="en-US" dirty="0"/>
              <a:t>	@colbyford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6523E-CA53-7128-9657-32E4A88661F0}"/>
              </a:ext>
            </a:extLst>
          </p:cNvPr>
          <p:cNvSpPr txBox="1"/>
          <p:nvPr/>
        </p:nvSpPr>
        <p:spPr>
          <a:xfrm>
            <a:off x="9321800" y="5627985"/>
            <a:ext cx="2636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Righteous" panose="02010506000000020000" pitchFamily="2" charset="0"/>
              </a:rPr>
              <a:t>&lt;Tuple&gt;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F62955-CA2A-C3DF-EBFB-8454A8FD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8223" y="1968818"/>
            <a:ext cx="228600" cy="228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786E5-DC69-5C95-D83C-DB3DD6226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8223" y="1528590"/>
            <a:ext cx="228600" cy="228600"/>
          </a:xfrm>
          <a:prstGeom prst="rect">
            <a:avLst/>
          </a:prstGeom>
        </p:spPr>
      </p:pic>
      <p:pic>
        <p:nvPicPr>
          <p:cNvPr id="14" name="Picture 13" descr="A picture containing painting, cloud, art, modern art&#10;&#10;Description automatically generated">
            <a:extLst>
              <a:ext uri="{FF2B5EF4-FFF2-40B4-BE49-F238E27FC236}">
                <a16:creationId xmlns:a16="http://schemas.microsoft.com/office/drawing/2014/main" id="{9431C064-FA91-F4DC-EEC0-04C707479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40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3A12-37B0-CDA0-E11E-1B2F5422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and Considerations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C560D7-C50C-FF06-5D11-5AAD29475D49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Everything in this talk is public, but opinions are my own.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745F96-6746-D6AD-BBD7-B90BEA0837B1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talk references many of Microsoft services, but is totally applicable to other clouds.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695E8C-5AC5-62BD-C678-FB4B717D3B04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Poppins" panose="00000500000000000000" pitchFamily="50" charset="0"/>
                <a:cs typeface="Poppins" panose="00000500000000000000" pitchFamily="50" charset="0"/>
              </a:rPr>
              <a:t>This content spans scientific, technical, academic, and industry viewpoints.</a:t>
            </a:r>
            <a:endParaRPr lang="en-US" sz="20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7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art, graphics, plant&#10;&#10;Description automatically generated">
            <a:extLst>
              <a:ext uri="{FF2B5EF4-FFF2-40B4-BE49-F238E27FC236}">
                <a16:creationId xmlns:a16="http://schemas.microsoft.com/office/drawing/2014/main" id="{4368EAB9-0305-58DE-DC5A-03503319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50"/>
            <a:ext cx="14464765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9DAF8-69C8-F065-9B71-8B66B0FFB062}"/>
              </a:ext>
            </a:extLst>
          </p:cNvPr>
          <p:cNvSpPr/>
          <p:nvPr/>
        </p:nvSpPr>
        <p:spPr>
          <a:xfrm>
            <a:off x="310010" y="1558143"/>
            <a:ext cx="7396176" cy="4934732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FB910-0994-66F8-65B8-2171B354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50" charset="0"/>
                <a:cs typeface="Poppins" panose="00000500000000000000" pitchFamily="50" charset="0"/>
              </a:rPr>
              <a:t>About Me</a:t>
            </a:r>
          </a:p>
        </p:txBody>
      </p:sp>
      <p:pic>
        <p:nvPicPr>
          <p:cNvPr id="4" name="Picture 3" descr="A picture containing mammal, text, pig, swine&#10;&#10;Description automatically generated">
            <a:extLst>
              <a:ext uri="{FF2B5EF4-FFF2-40B4-BE49-F238E27FC236}">
                <a16:creationId xmlns:a16="http://schemas.microsoft.com/office/drawing/2014/main" id="{EE0182C9-98DF-6542-938C-D496EA2F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25" y="584493"/>
            <a:ext cx="2911542" cy="3822440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A0BEF9E0-4CC0-75DA-C231-DF2536A6E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2668" y="3522274"/>
            <a:ext cx="1828800" cy="36576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022924C-3735-C0CB-DF02-CAC62A8F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68" y="2704910"/>
            <a:ext cx="1828800" cy="506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A5A34-EEDB-F1CD-7E16-C0AE10CE8DA3}"/>
              </a:ext>
            </a:extLst>
          </p:cNvPr>
          <p:cNvSpPr txBox="1"/>
          <p:nvPr/>
        </p:nvSpPr>
        <p:spPr>
          <a:xfrm>
            <a:off x="2464404" y="3441650"/>
            <a:ext cx="34002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Co-Founder, V.P. Of Technology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amissa.com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F78D00-1AAB-FE2C-5DC6-CC290322BD17}"/>
              </a:ext>
            </a:extLst>
          </p:cNvPr>
          <p:cNvSpPr txBox="1"/>
          <p:nvPr/>
        </p:nvSpPr>
        <p:spPr>
          <a:xfrm>
            <a:off x="2464404" y="2696584"/>
            <a:ext cx="31870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Founder, Principal Consultant</a:t>
            </a:r>
          </a:p>
          <a:p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tuple.xyz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38A4F-08E7-0624-4D99-3F9C30A4C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58" y="4198829"/>
            <a:ext cx="1828800" cy="450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95872-EFEE-9028-1CA1-4F6593827758}"/>
              </a:ext>
            </a:extLst>
          </p:cNvPr>
          <p:cNvSpPr txBox="1"/>
          <p:nvPr/>
        </p:nvSpPr>
        <p:spPr>
          <a:xfrm>
            <a:off x="2464404" y="4162262"/>
            <a:ext cx="4429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Associate Faculty, School of Data Science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sds.uncc.edu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1777D-921F-FA46-14D9-60DCA35D90A2}"/>
              </a:ext>
            </a:extLst>
          </p:cNvPr>
          <p:cNvSpPr txBox="1"/>
          <p:nvPr/>
        </p:nvSpPr>
        <p:spPr>
          <a:xfrm>
            <a:off x="562668" y="1804736"/>
            <a:ext cx="559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Colby T. Ford, Ph.D.</a:t>
            </a:r>
          </a:p>
          <a:p>
            <a:r>
              <a:rPr lang="en-US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Computational Biologist and Cloud AI Architect</a:t>
            </a:r>
          </a:p>
        </p:txBody>
      </p:sp>
      <p:pic>
        <p:nvPicPr>
          <p:cNvPr id="15" name="Picture 14" descr="A red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547496-BC45-DCB4-902D-2013183C4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38" y="5062840"/>
            <a:ext cx="1372172" cy="1372172"/>
          </a:xfrm>
          <a:prstGeom prst="rect">
            <a:avLst/>
          </a:prstGeom>
        </p:spPr>
      </p:pic>
      <p:pic>
        <p:nvPicPr>
          <p:cNvPr id="17" name="Picture 16" descr="A blu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F21303EF-1D7C-7B21-2908-9FA36591D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576" y="5511466"/>
            <a:ext cx="2289053" cy="923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7F0A8D-B7D3-7AF2-6E5B-3EE4D344ECB2}"/>
              </a:ext>
            </a:extLst>
          </p:cNvPr>
          <p:cNvSpPr txBox="1"/>
          <p:nvPr/>
        </p:nvSpPr>
        <p:spPr>
          <a:xfrm>
            <a:off x="562669" y="4919350"/>
            <a:ext cx="6973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Research Interests: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Infectious diseases (SARS-CoV-2,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Plasmodium sp.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E. coli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Human genomics (Oncology, rare diseases,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Protein structure design (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mAbs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, HLA-TCR,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Scalable cloud architectures, bioinformatics pipelines,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bioAI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D9720-4562-3BD4-9031-2F15CC13B830}"/>
              </a:ext>
            </a:extLst>
          </p:cNvPr>
          <p:cNvSpPr txBox="1"/>
          <p:nvPr/>
        </p:nvSpPr>
        <p:spPr>
          <a:xfrm>
            <a:off x="8271825" y="4394774"/>
            <a:ext cx="29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oppins" panose="00000500000000000000" pitchFamily="50" charset="0"/>
                <a:cs typeface="Poppins" panose="00000500000000000000" pitchFamily="50" charset="0"/>
              </a:rPr>
              <a:t>AzureGenomics.com</a:t>
            </a:r>
          </a:p>
        </p:txBody>
      </p:sp>
    </p:spTree>
    <p:extLst>
      <p:ext uri="{BB962C8B-B14F-4D97-AF65-F5344CB8AC3E}">
        <p14:creationId xmlns:p14="http://schemas.microsoft.com/office/powerpoint/2010/main" val="2018222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23BF-DDC3-DFAF-B6EE-265C7699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AF6A3A-5F93-E60E-2ADE-50133C25A026}"/>
              </a:ext>
            </a:extLst>
          </p:cNvPr>
          <p:cNvSpPr/>
          <p:nvPr/>
        </p:nvSpPr>
        <p:spPr>
          <a:xfrm>
            <a:off x="44196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Data Storage and Organization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832FA8-FE55-E243-D1BA-AF038ED81CC6}"/>
              </a:ext>
            </a:extLst>
          </p:cNvPr>
          <p:cNvSpPr/>
          <p:nvPr/>
        </p:nvSpPr>
        <p:spPr>
          <a:xfrm>
            <a:off x="80010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Scaling Analyses with Cloud Compute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D0EBB0-08CE-01E4-622A-9F2618BC43D2}"/>
              </a:ext>
            </a:extLst>
          </p:cNvPr>
          <p:cNvSpPr/>
          <p:nvPr/>
        </p:nvSpPr>
        <p:spPr>
          <a:xfrm>
            <a:off x="838200" y="2576470"/>
            <a:ext cx="3352800" cy="2607372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Considerations for/against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the Cloud</a:t>
            </a:r>
            <a:endParaRPr lang="en-US" sz="2400" dirty="0"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7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Considerations </a:t>
            </a:r>
            <a:br>
              <a:rPr lang="en-US" sz="5400" dirty="0"/>
            </a:br>
            <a:r>
              <a:rPr lang="en-US" sz="5400" dirty="0"/>
              <a:t>For/Against the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E5CA62-694A-7065-4D01-77F71BA84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1A0A0-7F41-6159-A910-98702E96654D}"/>
              </a:ext>
            </a:extLst>
          </p:cNvPr>
          <p:cNvGraphicFramePr/>
          <p:nvPr/>
        </p:nvGraphicFramePr>
        <p:xfrm>
          <a:off x="451597" y="1468439"/>
          <a:ext cx="11288805" cy="517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C820EA-8E13-94B5-EA26-F7698A63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</a:t>
            </a:r>
            <a:r>
              <a:rPr lang="en-US" i="1" dirty="0"/>
              <a:t>May</a:t>
            </a:r>
            <a:r>
              <a:rPr lang="en-US" dirty="0"/>
              <a:t> Be Beneficial…</a:t>
            </a:r>
          </a:p>
        </p:txBody>
      </p:sp>
    </p:spTree>
    <p:extLst>
      <p:ext uri="{BB962C8B-B14F-4D97-AF65-F5344CB8AC3E}">
        <p14:creationId xmlns:p14="http://schemas.microsoft.com/office/powerpoint/2010/main" val="163796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52AA-01A7-4A55-A457-57544ACDB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Budgeting in Grants</a:t>
            </a:r>
          </a:p>
        </p:txBody>
      </p:sp>
      <p:sp>
        <p:nvSpPr>
          <p:cNvPr id="13" name="Freeform: Shape 12" descr="Tag with solid fill">
            <a:extLst>
              <a:ext uri="{FF2B5EF4-FFF2-40B4-BE49-F238E27FC236}">
                <a16:creationId xmlns:a16="http://schemas.microsoft.com/office/drawing/2014/main" id="{BF82CF7C-E85A-ACDD-80FC-51047165746A}"/>
              </a:ext>
            </a:extLst>
          </p:cNvPr>
          <p:cNvSpPr/>
          <p:nvPr/>
        </p:nvSpPr>
        <p:spPr>
          <a:xfrm rot="10800000" flipV="1">
            <a:off x="343460" y="1132681"/>
            <a:ext cx="669729" cy="707708"/>
          </a:xfrm>
          <a:custGeom>
            <a:avLst/>
            <a:gdLst/>
            <a:ahLst/>
            <a:cxnLst/>
            <a:rect l="l" t="t" r="r" b="b"/>
            <a:pathLst>
              <a:path w="669729" h="707708">
                <a:moveTo>
                  <a:pt x="390896" y="280148"/>
                </a:moveTo>
                <a:lnTo>
                  <a:pt x="390896" y="303723"/>
                </a:lnTo>
                <a:cubicBezTo>
                  <a:pt x="415217" y="306247"/>
                  <a:pt x="433458" y="312844"/>
                  <a:pt x="445619" y="323513"/>
                </a:cubicBezTo>
                <a:cubicBezTo>
                  <a:pt x="457779" y="334182"/>
                  <a:pt x="463859" y="348981"/>
                  <a:pt x="463859" y="367910"/>
                </a:cubicBezTo>
                <a:cubicBezTo>
                  <a:pt x="463859" y="380300"/>
                  <a:pt x="461823" y="390654"/>
                  <a:pt x="457751" y="398971"/>
                </a:cubicBezTo>
                <a:cubicBezTo>
                  <a:pt x="453678" y="407288"/>
                  <a:pt x="447167" y="414803"/>
                  <a:pt x="438219" y="421514"/>
                </a:cubicBezTo>
                <a:cubicBezTo>
                  <a:pt x="429271" y="428225"/>
                  <a:pt x="417512" y="434277"/>
                  <a:pt x="402942" y="439669"/>
                </a:cubicBezTo>
                <a:cubicBezTo>
                  <a:pt x="389979" y="444372"/>
                  <a:pt x="379682" y="448387"/>
                  <a:pt x="372053" y="451714"/>
                </a:cubicBezTo>
                <a:cubicBezTo>
                  <a:pt x="364424" y="455041"/>
                  <a:pt x="358975" y="458024"/>
                  <a:pt x="355706" y="460663"/>
                </a:cubicBezTo>
                <a:cubicBezTo>
                  <a:pt x="352436" y="463301"/>
                  <a:pt x="350801" y="466514"/>
                  <a:pt x="350801" y="470299"/>
                </a:cubicBezTo>
                <a:cubicBezTo>
                  <a:pt x="350801" y="475806"/>
                  <a:pt x="353067" y="479735"/>
                  <a:pt x="357598" y="482087"/>
                </a:cubicBezTo>
                <a:cubicBezTo>
                  <a:pt x="362130" y="484439"/>
                  <a:pt x="369271" y="485615"/>
                  <a:pt x="379023" y="485615"/>
                </a:cubicBezTo>
                <a:cubicBezTo>
                  <a:pt x="390839" y="485615"/>
                  <a:pt x="404548" y="483349"/>
                  <a:pt x="420150" y="478817"/>
                </a:cubicBezTo>
                <a:cubicBezTo>
                  <a:pt x="435753" y="474286"/>
                  <a:pt x="450208" y="468636"/>
                  <a:pt x="463515" y="461867"/>
                </a:cubicBezTo>
                <a:lnTo>
                  <a:pt x="463515" y="518999"/>
                </a:lnTo>
                <a:cubicBezTo>
                  <a:pt x="440227" y="529094"/>
                  <a:pt x="416020" y="534716"/>
                  <a:pt x="390896" y="535863"/>
                </a:cubicBezTo>
                <a:lnTo>
                  <a:pt x="390896" y="568042"/>
                </a:lnTo>
                <a:lnTo>
                  <a:pt x="355275" y="568042"/>
                </a:lnTo>
                <a:lnTo>
                  <a:pt x="355275" y="534830"/>
                </a:lnTo>
                <a:cubicBezTo>
                  <a:pt x="331872" y="531962"/>
                  <a:pt x="314062" y="524505"/>
                  <a:pt x="301844" y="512460"/>
                </a:cubicBezTo>
                <a:cubicBezTo>
                  <a:pt x="289626" y="500414"/>
                  <a:pt x="283517" y="484754"/>
                  <a:pt x="283517" y="465481"/>
                </a:cubicBezTo>
                <a:cubicBezTo>
                  <a:pt x="283517" y="448387"/>
                  <a:pt x="288737" y="434420"/>
                  <a:pt x="299176" y="423579"/>
                </a:cubicBezTo>
                <a:cubicBezTo>
                  <a:pt x="309616" y="412738"/>
                  <a:pt x="326824" y="403072"/>
                  <a:pt x="350801" y="394583"/>
                </a:cubicBezTo>
                <a:cubicBezTo>
                  <a:pt x="362618" y="390568"/>
                  <a:pt x="371853" y="387040"/>
                  <a:pt x="378507" y="384000"/>
                </a:cubicBezTo>
                <a:cubicBezTo>
                  <a:pt x="385160" y="380960"/>
                  <a:pt x="389835" y="378207"/>
                  <a:pt x="392531" y="375740"/>
                </a:cubicBezTo>
                <a:cubicBezTo>
                  <a:pt x="395227" y="373274"/>
                  <a:pt x="396575" y="370147"/>
                  <a:pt x="396575" y="366362"/>
                </a:cubicBezTo>
                <a:cubicBezTo>
                  <a:pt x="396575" y="362002"/>
                  <a:pt x="394711" y="358704"/>
                  <a:pt x="390982" y="356467"/>
                </a:cubicBezTo>
                <a:cubicBezTo>
                  <a:pt x="387254" y="354230"/>
                  <a:pt x="380801" y="353111"/>
                  <a:pt x="371623" y="353111"/>
                </a:cubicBezTo>
                <a:cubicBezTo>
                  <a:pt x="352350" y="353111"/>
                  <a:pt x="330725" y="358503"/>
                  <a:pt x="306748" y="369287"/>
                </a:cubicBezTo>
                <a:lnTo>
                  <a:pt x="286270" y="320243"/>
                </a:lnTo>
                <a:cubicBezTo>
                  <a:pt x="309444" y="310263"/>
                  <a:pt x="332446" y="304641"/>
                  <a:pt x="355275" y="303379"/>
                </a:cubicBezTo>
                <a:lnTo>
                  <a:pt x="355275" y="280148"/>
                </a:lnTo>
                <a:close/>
                <a:moveTo>
                  <a:pt x="208598" y="195263"/>
                </a:moveTo>
                <a:cubicBezTo>
                  <a:pt x="220027" y="201930"/>
                  <a:pt x="228600" y="214313"/>
                  <a:pt x="228600" y="228600"/>
                </a:cubicBezTo>
                <a:cubicBezTo>
                  <a:pt x="228600" y="249555"/>
                  <a:pt x="211455" y="266700"/>
                  <a:pt x="190500" y="266700"/>
                </a:cubicBezTo>
                <a:cubicBezTo>
                  <a:pt x="169545" y="266700"/>
                  <a:pt x="152400" y="249555"/>
                  <a:pt x="152400" y="228600"/>
                </a:cubicBezTo>
                <a:cubicBezTo>
                  <a:pt x="152400" y="215265"/>
                  <a:pt x="160020" y="202883"/>
                  <a:pt x="170498" y="196215"/>
                </a:cubicBezTo>
                <a:cubicBezTo>
                  <a:pt x="170498" y="202883"/>
                  <a:pt x="171450" y="210502"/>
                  <a:pt x="171450" y="219075"/>
                </a:cubicBezTo>
                <a:cubicBezTo>
                  <a:pt x="171450" y="229552"/>
                  <a:pt x="180023" y="238125"/>
                  <a:pt x="190500" y="238125"/>
                </a:cubicBezTo>
                <a:cubicBezTo>
                  <a:pt x="200977" y="238125"/>
                  <a:pt x="209550" y="229552"/>
                  <a:pt x="209550" y="219075"/>
                </a:cubicBezTo>
                <a:cubicBezTo>
                  <a:pt x="209550" y="210502"/>
                  <a:pt x="209550" y="202883"/>
                  <a:pt x="208598" y="195263"/>
                </a:cubicBezTo>
                <a:close/>
                <a:moveTo>
                  <a:pt x="19050" y="0"/>
                </a:moveTo>
                <a:cubicBezTo>
                  <a:pt x="8572" y="0"/>
                  <a:pt x="0" y="8572"/>
                  <a:pt x="0" y="19050"/>
                </a:cubicBezTo>
                <a:cubicBezTo>
                  <a:pt x="0" y="108585"/>
                  <a:pt x="35243" y="118110"/>
                  <a:pt x="98107" y="127635"/>
                </a:cubicBezTo>
                <a:cubicBezTo>
                  <a:pt x="107632" y="129540"/>
                  <a:pt x="118110" y="130493"/>
                  <a:pt x="130493" y="133350"/>
                </a:cubicBezTo>
                <a:cubicBezTo>
                  <a:pt x="142875" y="136208"/>
                  <a:pt x="156210" y="138113"/>
                  <a:pt x="163830" y="158115"/>
                </a:cubicBezTo>
                <a:cubicBezTo>
                  <a:pt x="135255" y="169545"/>
                  <a:pt x="115253" y="197168"/>
                  <a:pt x="115253" y="229552"/>
                </a:cubicBezTo>
                <a:lnTo>
                  <a:pt x="115253" y="403860"/>
                </a:lnTo>
                <a:cubicBezTo>
                  <a:pt x="115253" y="414338"/>
                  <a:pt x="119063" y="423863"/>
                  <a:pt x="126682" y="430530"/>
                </a:cubicBezTo>
                <a:lnTo>
                  <a:pt x="393383" y="697230"/>
                </a:lnTo>
                <a:cubicBezTo>
                  <a:pt x="400050" y="704850"/>
                  <a:pt x="409575" y="707708"/>
                  <a:pt x="419100" y="707708"/>
                </a:cubicBezTo>
                <a:cubicBezTo>
                  <a:pt x="428625" y="707708"/>
                  <a:pt x="438150" y="703898"/>
                  <a:pt x="445770" y="696278"/>
                </a:cubicBezTo>
                <a:lnTo>
                  <a:pt x="658178" y="483870"/>
                </a:lnTo>
                <a:cubicBezTo>
                  <a:pt x="673418" y="469583"/>
                  <a:pt x="673418" y="444818"/>
                  <a:pt x="659130" y="430530"/>
                </a:cubicBezTo>
                <a:lnTo>
                  <a:pt x="392430" y="163830"/>
                </a:lnTo>
                <a:cubicBezTo>
                  <a:pt x="384810" y="156210"/>
                  <a:pt x="375285" y="152400"/>
                  <a:pt x="365760" y="152400"/>
                </a:cubicBezTo>
                <a:lnTo>
                  <a:pt x="201930" y="152400"/>
                </a:lnTo>
                <a:cubicBezTo>
                  <a:pt x="191452" y="119063"/>
                  <a:pt x="171450" y="101918"/>
                  <a:pt x="137160" y="95250"/>
                </a:cubicBezTo>
                <a:cubicBezTo>
                  <a:pt x="124778" y="93345"/>
                  <a:pt x="114300" y="91440"/>
                  <a:pt x="103823" y="89535"/>
                </a:cubicBezTo>
                <a:cubicBezTo>
                  <a:pt x="49530" y="81915"/>
                  <a:pt x="38100" y="80010"/>
                  <a:pt x="38100" y="19050"/>
                </a:cubicBezTo>
                <a:cubicBezTo>
                  <a:pt x="38100" y="8572"/>
                  <a:pt x="29528" y="0"/>
                  <a:pt x="19050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7B5404-6677-78FF-52E3-A9674D6056A3}"/>
              </a:ext>
            </a:extLst>
          </p:cNvPr>
          <p:cNvGraphicFramePr/>
          <p:nvPr/>
        </p:nvGraphicFramePr>
        <p:xfrm>
          <a:off x="7698441" y="443753"/>
          <a:ext cx="4041961" cy="6194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C60A7-6B4B-DDD9-E6A5-EB5FE5ED5D7D}"/>
              </a:ext>
            </a:extLst>
          </p:cNvPr>
          <p:cNvSpPr/>
          <p:nvPr/>
        </p:nvSpPr>
        <p:spPr>
          <a:xfrm>
            <a:off x="1257300" y="1583111"/>
            <a:ext cx="5889125" cy="2281968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In your NSF/NIH grant, you can budget for cloud services under: </a:t>
            </a:r>
          </a:p>
          <a:p>
            <a:pPr algn="ctr"/>
            <a:endParaRPr lang="en-US" sz="11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Automatic data processing (ADP) and other computer services</a:t>
            </a:r>
          </a:p>
          <a:p>
            <a:pPr algn="ctr"/>
            <a:endParaRPr lang="en-US" sz="14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NSF: PAPPG 22-1 § II.C.2.g.vi.d, NIH: G.300 § 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1A5297-37D0-E336-AF19-399434A18D6E}"/>
              </a:ext>
            </a:extLst>
          </p:cNvPr>
          <p:cNvSpPr/>
          <p:nvPr/>
        </p:nvSpPr>
        <p:spPr>
          <a:xfrm>
            <a:off x="1257300" y="4049658"/>
            <a:ext cx="5889125" cy="2281968"/>
          </a:xfrm>
          <a:prstGeom prst="roundRect">
            <a:avLst>
              <a:gd name="adj" fmla="val 2498"/>
            </a:avLst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You can also budget for cloud consulting services under: </a:t>
            </a:r>
          </a:p>
          <a:p>
            <a:pPr algn="ctr"/>
            <a:endParaRPr lang="en-US" sz="1100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Consulting Services </a:t>
            </a:r>
            <a:r>
              <a:rPr lang="en-US" sz="2400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or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Professional Service Costs</a:t>
            </a:r>
          </a:p>
          <a:p>
            <a:pPr algn="ctr"/>
            <a:endParaRPr lang="en-US" sz="1100" b="1" dirty="0">
              <a:solidFill>
                <a:schemeClr val="accent1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NSF: PAPPG 22-1 § II.C.2.g.vi.c, NIH: G.300 § 3</a:t>
            </a:r>
          </a:p>
        </p:txBody>
      </p:sp>
    </p:spTree>
    <p:extLst>
      <p:ext uri="{BB962C8B-B14F-4D97-AF65-F5344CB8AC3E}">
        <p14:creationId xmlns:p14="http://schemas.microsoft.com/office/powerpoint/2010/main" val="199232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Storage and 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8038DD-F7F6-6DB1-3B82-F713465D0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3585-83ED-5B56-269B-F6FEB5EEC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and </a:t>
            </a:r>
            <a:r>
              <a:rPr lang="en-US" dirty="0" err="1"/>
              <a:t>Lakehouses</a:t>
            </a:r>
            <a:br>
              <a:rPr lang="en-US" dirty="0"/>
            </a:br>
            <a:r>
              <a:rPr lang="en-US" sz="2700" dirty="0" err="1"/>
              <a:t>OneLake</a:t>
            </a:r>
            <a:r>
              <a:rPr lang="en-US" sz="2700" dirty="0"/>
              <a:t>: Unification to Break Down Data Siloes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CE666-C3D7-B199-0FE6-C9476CEA1E65}"/>
              </a:ext>
            </a:extLst>
          </p:cNvPr>
          <p:cNvSpPr/>
          <p:nvPr/>
        </p:nvSpPr>
        <p:spPr>
          <a:xfrm>
            <a:off x="8493331" y="4501261"/>
            <a:ext cx="3352800" cy="1785239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Pro Tip:</a:t>
            </a:r>
          </a:p>
          <a:p>
            <a:pPr algn="ctr"/>
            <a:endParaRPr lang="en-US" sz="1100" b="1" dirty="0">
              <a:latin typeface="Poppins" panose="00000500000000000000" pitchFamily="50" charset="0"/>
              <a:cs typeface="Poppins" panose="00000500000000000000" pitchFamily="50" charset="0"/>
            </a:endParaRP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Define Your</a:t>
            </a:r>
          </a:p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“Unit of Work”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6ADD22-178E-5D80-2A4C-A5098B63BEC2}"/>
              </a:ext>
            </a:extLst>
          </p:cNvPr>
          <p:cNvGrpSpPr/>
          <p:nvPr/>
        </p:nvGrpSpPr>
        <p:grpSpPr>
          <a:xfrm>
            <a:off x="548640" y="1888349"/>
            <a:ext cx="7581900" cy="4398152"/>
            <a:chOff x="2255520" y="1240648"/>
            <a:chExt cx="7581900" cy="4398152"/>
          </a:xfrm>
          <a:effectLst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49D59-9A46-0C17-1853-A2EC436EDB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" t="4142" r="2789" b="3692"/>
            <a:stretch/>
          </p:blipFill>
          <p:spPr>
            <a:xfrm>
              <a:off x="2255520" y="1240648"/>
              <a:ext cx="7581900" cy="439815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9A928-6B97-C711-BEB4-65E4F0B797EF}"/>
                </a:ext>
              </a:extLst>
            </p:cNvPr>
            <p:cNvSpPr/>
            <p:nvPr/>
          </p:nvSpPr>
          <p:spPr>
            <a:xfrm>
              <a:off x="3200400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73E393-9577-B8E4-10CC-F1E854EBC431}"/>
                </a:ext>
              </a:extLst>
            </p:cNvPr>
            <p:cNvGrpSpPr/>
            <p:nvPr/>
          </p:nvGrpSpPr>
          <p:grpSpPr>
            <a:xfrm>
              <a:off x="3276248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D2061E-65EE-9BAF-D8AA-2CA25114A86C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98F683-D15F-5C87-E177-C7A86D6D75F6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Research Outcomes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5DEAF3-3529-4CEE-C964-231C6E973417}"/>
                </a:ext>
              </a:extLst>
            </p:cNvPr>
            <p:cNvSpPr/>
            <p:nvPr/>
          </p:nvSpPr>
          <p:spPr>
            <a:xfrm>
              <a:off x="4007644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0CE62-3118-B23B-EDF6-5AAB5FED47B7}"/>
                </a:ext>
              </a:extLst>
            </p:cNvPr>
            <p:cNvGrpSpPr/>
            <p:nvPr/>
          </p:nvGrpSpPr>
          <p:grpSpPr>
            <a:xfrm>
              <a:off x="4062482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699874D-9C0D-0B0B-58FC-D083913D255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2EE2B8-D1D1-40EA-2217-4D42615632B0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Experiment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7327D-7BCE-ED76-039C-920F2726593C}"/>
                </a:ext>
              </a:extLst>
            </p:cNvPr>
            <p:cNvSpPr/>
            <p:nvPr/>
          </p:nvSpPr>
          <p:spPr>
            <a:xfrm>
              <a:off x="7500938" y="3576414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9A60E6-3811-934D-05DB-45E436642FD0}"/>
                </a:ext>
              </a:extLst>
            </p:cNvPr>
            <p:cNvGrpSpPr/>
            <p:nvPr/>
          </p:nvGrpSpPr>
          <p:grpSpPr>
            <a:xfrm>
              <a:off x="7576786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83EE57C-D1F9-66F6-66D4-51377162B343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8D86CD1-FD99-C112-72ED-20D0396249F8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Variant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Lakehouse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A4E982-C3C9-05F5-10ED-1C224D704FF5}"/>
                </a:ext>
              </a:extLst>
            </p:cNvPr>
            <p:cNvSpPr/>
            <p:nvPr/>
          </p:nvSpPr>
          <p:spPr>
            <a:xfrm>
              <a:off x="8308182" y="3587135"/>
              <a:ext cx="584947" cy="5177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EEDC5F-8331-66AB-02FE-91F6C9E6C71D}"/>
                </a:ext>
              </a:extLst>
            </p:cNvPr>
            <p:cNvGrpSpPr/>
            <p:nvPr/>
          </p:nvGrpSpPr>
          <p:grpSpPr>
            <a:xfrm>
              <a:off x="8363020" y="3664404"/>
              <a:ext cx="475270" cy="378693"/>
              <a:chOff x="3261961" y="3662023"/>
              <a:chExt cx="475270" cy="378693"/>
            </a:xfrm>
            <a:solidFill>
              <a:srgbClr val="0071DA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928870A-D8AE-3CB8-6A82-72EA88812BB4}"/>
                  </a:ext>
                </a:extLst>
              </p:cNvPr>
              <p:cNvSpPr/>
              <p:nvPr/>
            </p:nvSpPr>
            <p:spPr>
              <a:xfrm>
                <a:off x="3261961" y="3662023"/>
                <a:ext cx="426524" cy="358412"/>
              </a:xfrm>
              <a:custGeom>
                <a:avLst/>
                <a:gdLst>
                  <a:gd name="connsiteX0" fmla="*/ 121255 w 426524"/>
                  <a:gd name="connsiteY0" fmla="*/ 114960 h 358412"/>
                  <a:gd name="connsiteX1" fmla="*/ 426525 w 426524"/>
                  <a:gd name="connsiteY1" fmla="*/ 114960 h 358412"/>
                  <a:gd name="connsiteX2" fmla="*/ 426525 w 426524"/>
                  <a:gd name="connsiteY2" fmla="*/ 81149 h 358412"/>
                  <a:gd name="connsiteX3" fmla="*/ 402152 w 426524"/>
                  <a:gd name="connsiteY3" fmla="*/ 54099 h 358412"/>
                  <a:gd name="connsiteX4" fmla="*/ 219356 w 426524"/>
                  <a:gd name="connsiteY4" fmla="*/ 54099 h 358412"/>
                  <a:gd name="connsiteX5" fmla="*/ 152330 w 426524"/>
                  <a:gd name="connsiteY5" fmla="*/ 4734 h 358412"/>
                  <a:gd name="connsiteX6" fmla="*/ 138925 w 426524"/>
                  <a:gd name="connsiteY6" fmla="*/ 0 h 358412"/>
                  <a:gd name="connsiteX7" fmla="*/ 24373 w 426524"/>
                  <a:gd name="connsiteY7" fmla="*/ 0 h 358412"/>
                  <a:gd name="connsiteX8" fmla="*/ 0 w 426524"/>
                  <a:gd name="connsiteY8" fmla="*/ 27050 h 358412"/>
                  <a:gd name="connsiteX9" fmla="*/ 0 w 426524"/>
                  <a:gd name="connsiteY9" fmla="*/ 358406 h 358412"/>
                  <a:gd name="connsiteX10" fmla="*/ 78602 w 426524"/>
                  <a:gd name="connsiteY10" fmla="*/ 146744 h 358412"/>
                  <a:gd name="connsiteX11" fmla="*/ 121255 w 426524"/>
                  <a:gd name="connsiteY11" fmla="*/ 114960 h 35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6524" h="358412">
                    <a:moveTo>
                      <a:pt x="121255" y="114960"/>
                    </a:moveTo>
                    <a:lnTo>
                      <a:pt x="426525" y="114960"/>
                    </a:lnTo>
                    <a:lnTo>
                      <a:pt x="426525" y="81149"/>
                    </a:lnTo>
                    <a:cubicBezTo>
                      <a:pt x="426525" y="66271"/>
                      <a:pt x="415557" y="54099"/>
                      <a:pt x="402152" y="54099"/>
                    </a:cubicBezTo>
                    <a:lnTo>
                      <a:pt x="219356" y="54099"/>
                    </a:lnTo>
                    <a:lnTo>
                      <a:pt x="152330" y="4734"/>
                    </a:lnTo>
                    <a:cubicBezTo>
                      <a:pt x="148065" y="2029"/>
                      <a:pt x="143800" y="0"/>
                      <a:pt x="138925" y="0"/>
                    </a:cubicBezTo>
                    <a:lnTo>
                      <a:pt x="24373" y="0"/>
                    </a:lnTo>
                    <a:cubicBezTo>
                      <a:pt x="10968" y="0"/>
                      <a:pt x="0" y="12172"/>
                      <a:pt x="0" y="27050"/>
                    </a:cubicBezTo>
                    <a:lnTo>
                      <a:pt x="0" y="358406"/>
                    </a:lnTo>
                    <a:cubicBezTo>
                      <a:pt x="0" y="359758"/>
                      <a:pt x="78602" y="146744"/>
                      <a:pt x="78602" y="146744"/>
                    </a:cubicBezTo>
                    <a:cubicBezTo>
                      <a:pt x="85914" y="127809"/>
                      <a:pt x="102366" y="114960"/>
                      <a:pt x="121255" y="114960"/>
                    </a:cubicBez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51AD15-2369-F96F-ED77-41CA0F7640DE}"/>
                  </a:ext>
                </a:extLst>
              </p:cNvPr>
              <p:cNvSpPr/>
              <p:nvPr/>
            </p:nvSpPr>
            <p:spPr>
              <a:xfrm>
                <a:off x="3280241" y="3804033"/>
                <a:ext cx="456990" cy="236683"/>
              </a:xfrm>
              <a:custGeom>
                <a:avLst/>
                <a:gdLst>
                  <a:gd name="connsiteX0" fmla="*/ 456991 w 456990"/>
                  <a:gd name="connsiteY0" fmla="*/ 27050 h 236683"/>
                  <a:gd name="connsiteX1" fmla="*/ 435055 w 456990"/>
                  <a:gd name="connsiteY1" fmla="*/ 0 h 236683"/>
                  <a:gd name="connsiteX2" fmla="*/ 102975 w 456990"/>
                  <a:gd name="connsiteY2" fmla="*/ 0 h 236683"/>
                  <a:gd name="connsiteX3" fmla="*/ 82258 w 456990"/>
                  <a:gd name="connsiteY3" fmla="*/ 14877 h 236683"/>
                  <a:gd name="connsiteX4" fmla="*/ 0 w 456990"/>
                  <a:gd name="connsiteY4" fmla="*/ 236683 h 236683"/>
                  <a:gd name="connsiteX5" fmla="*/ 371686 w 456990"/>
                  <a:gd name="connsiteY5" fmla="*/ 236683 h 236683"/>
                  <a:gd name="connsiteX6" fmla="*/ 454553 w 456990"/>
                  <a:gd name="connsiteY6" fmla="*/ 39222 h 236683"/>
                  <a:gd name="connsiteX7" fmla="*/ 456991 w 456990"/>
                  <a:gd name="connsiteY7" fmla="*/ 27050 h 236683"/>
                  <a:gd name="connsiteX8" fmla="*/ 456991 w 456990"/>
                  <a:gd name="connsiteY8" fmla="*/ 27050 h 2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6990" h="236683">
                    <a:moveTo>
                      <a:pt x="456991" y="27050"/>
                    </a:moveTo>
                    <a:cubicBezTo>
                      <a:pt x="456991" y="12849"/>
                      <a:pt x="447851" y="1352"/>
                      <a:pt x="435055" y="0"/>
                    </a:cubicBezTo>
                    <a:lnTo>
                      <a:pt x="102975" y="0"/>
                    </a:lnTo>
                    <a:cubicBezTo>
                      <a:pt x="93835" y="0"/>
                      <a:pt x="85914" y="6086"/>
                      <a:pt x="82258" y="14877"/>
                    </a:cubicBezTo>
                    <a:lnTo>
                      <a:pt x="0" y="236683"/>
                    </a:lnTo>
                    <a:lnTo>
                      <a:pt x="371686" y="236683"/>
                    </a:lnTo>
                    <a:lnTo>
                      <a:pt x="454553" y="39222"/>
                    </a:lnTo>
                    <a:cubicBezTo>
                      <a:pt x="456381" y="35164"/>
                      <a:pt x="456991" y="31107"/>
                      <a:pt x="456991" y="27050"/>
                    </a:cubicBezTo>
                    <a:lnTo>
                      <a:pt x="456991" y="27050"/>
                    </a:lnTo>
                    <a:close/>
                  </a:path>
                </a:pathLst>
              </a:custGeom>
              <a:grpFill/>
              <a:ln w="6052" cap="flat">
                <a:noFill/>
                <a:prstDash val="solid"/>
                <a:miter/>
              </a:ln>
            </p:spPr>
            <p:txBody>
              <a:bodyPr lIns="0" tIns="0" rIns="0" bIns="0" rtlCol="0" anchor="ctr"/>
              <a:lstStyle/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Clinical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Trial</a:t>
                </a:r>
              </a:p>
              <a:p>
                <a:pPr algn="ctr"/>
                <a:r>
                  <a:rPr lang="en-US" sz="5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360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5E455-F8D1-52B3-BEBA-8B78C90390F2}"/>
              </a:ext>
            </a:extLst>
          </p:cNvPr>
          <p:cNvSpPr txBox="1"/>
          <p:nvPr/>
        </p:nvSpPr>
        <p:spPr>
          <a:xfrm>
            <a:off x="1438836" y="5018091"/>
            <a:ext cx="156882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Workspace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86D490-E821-DC84-4BE0-A3814C0469E5}"/>
              </a:ext>
            </a:extLst>
          </p:cNvPr>
          <p:cNvSpPr txBox="1"/>
          <p:nvPr/>
        </p:nvSpPr>
        <p:spPr>
          <a:xfrm>
            <a:off x="5795419" y="5018090"/>
            <a:ext cx="1390830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Omics Workspace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783806C-D6C5-0359-9E39-1D7E9ADE234E}"/>
              </a:ext>
            </a:extLst>
          </p:cNvPr>
          <p:cNvSpPr/>
          <p:nvPr/>
        </p:nvSpPr>
        <p:spPr>
          <a:xfrm>
            <a:off x="8493331" y="188834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Shared Compute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C01BCE-1A95-38EC-012C-75E525E1BB8C}"/>
              </a:ext>
            </a:extLst>
          </p:cNvPr>
          <p:cNvSpPr/>
          <p:nvPr/>
        </p:nvSpPr>
        <p:spPr>
          <a:xfrm>
            <a:off x="8493331" y="2754179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One Security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F4E2E3-CBCA-983C-B778-23815504476D}"/>
              </a:ext>
            </a:extLst>
          </p:cNvPr>
          <p:cNvSpPr/>
          <p:nvPr/>
        </p:nvSpPr>
        <p:spPr>
          <a:xfrm>
            <a:off x="8493331" y="3627720"/>
            <a:ext cx="3352800" cy="743230"/>
          </a:xfrm>
          <a:prstGeom prst="roundRect">
            <a:avLst>
              <a:gd name="adj" fmla="val 6154"/>
            </a:avLst>
          </a:prstGeom>
          <a:solidFill>
            <a:srgbClr val="0D3B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50" charset="0"/>
                <a:cs typeface="Poppins" panose="00000500000000000000" pitchFamily="50" charset="0"/>
              </a:rPr>
              <a:t>All-in on .Parquet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5B23B-605D-6B2A-E1DC-BEAAAB4BEB9A}"/>
              </a:ext>
            </a:extLst>
          </p:cNvPr>
          <p:cNvSpPr txBox="1"/>
          <p:nvPr/>
        </p:nvSpPr>
        <p:spPr>
          <a:xfrm>
            <a:off x="2602377" y="5382020"/>
            <a:ext cx="3618298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Management and Governance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417945-7569-E7BB-1738-B417E9B524D4}"/>
              </a:ext>
            </a:extLst>
          </p:cNvPr>
          <p:cNvSpPr txBox="1"/>
          <p:nvPr/>
        </p:nvSpPr>
        <p:spPr>
          <a:xfrm>
            <a:off x="3707461" y="4726955"/>
            <a:ext cx="1264257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B37C42-4EA3-BF2F-2A44-4420E4DF78EC}"/>
              </a:ext>
            </a:extLst>
          </p:cNvPr>
          <p:cNvSpPr txBox="1"/>
          <p:nvPr/>
        </p:nvSpPr>
        <p:spPr>
          <a:xfrm>
            <a:off x="3655399" y="3201595"/>
            <a:ext cx="1335045" cy="43088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FAB4D3-49AE-C150-4F01-767EEEAB43D3}"/>
              </a:ext>
            </a:extLst>
          </p:cNvPr>
          <p:cNvSpPr/>
          <p:nvPr/>
        </p:nvSpPr>
        <p:spPr>
          <a:xfrm>
            <a:off x="1285637" y="313670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T-SQL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3D61A9-EFE1-79B3-8313-AC4CB0A64D70}"/>
              </a:ext>
            </a:extLst>
          </p:cNvPr>
          <p:cNvSpPr/>
          <p:nvPr/>
        </p:nvSpPr>
        <p:spPr>
          <a:xfrm>
            <a:off x="2044638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Spark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A47195-4DE9-42E1-FAF1-1B674D292B2F}"/>
              </a:ext>
            </a:extLst>
          </p:cNvPr>
          <p:cNvSpPr/>
          <p:nvPr/>
        </p:nvSpPr>
        <p:spPr>
          <a:xfrm>
            <a:off x="6756162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KQL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918AF2-8405-6C9B-1F99-AB28E5C1C647}"/>
              </a:ext>
            </a:extLst>
          </p:cNvPr>
          <p:cNvSpPr/>
          <p:nvPr/>
        </p:nvSpPr>
        <p:spPr>
          <a:xfrm>
            <a:off x="6005264" y="3135319"/>
            <a:ext cx="596038" cy="582804"/>
          </a:xfrm>
          <a:prstGeom prst="ellipse">
            <a:avLst/>
          </a:prstGeom>
          <a:solidFill>
            <a:srgbClr val="007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</a:p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D08126-6548-A440-23CA-620BB37A48BA}"/>
              </a:ext>
            </a:extLst>
          </p:cNvPr>
          <p:cNvSpPr txBox="1"/>
          <p:nvPr/>
        </p:nvSpPr>
        <p:spPr>
          <a:xfrm>
            <a:off x="1101331" y="2540763"/>
            <a:ext cx="5549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A951F-F8E9-F15B-F4BC-11850E0BBA06}"/>
              </a:ext>
            </a:extLst>
          </p:cNvPr>
          <p:cNvSpPr txBox="1"/>
          <p:nvPr/>
        </p:nvSpPr>
        <p:spPr>
          <a:xfrm>
            <a:off x="1916114" y="254076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3A1C9D-B7CE-D4B6-634C-4CDB132D30FE}"/>
              </a:ext>
            </a:extLst>
          </p:cNvPr>
          <p:cNvSpPr txBox="1"/>
          <p:nvPr/>
        </p:nvSpPr>
        <p:spPr>
          <a:xfrm>
            <a:off x="2890343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38426-B597-D356-412A-11E3D394DE0F}"/>
              </a:ext>
            </a:extLst>
          </p:cNvPr>
          <p:cNvSpPr txBox="1"/>
          <p:nvPr/>
        </p:nvSpPr>
        <p:spPr>
          <a:xfrm>
            <a:off x="3879437" y="2540243"/>
            <a:ext cx="9060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2A4EE5-4A88-3A27-791C-7A568A7C1786}"/>
              </a:ext>
            </a:extLst>
          </p:cNvPr>
          <p:cNvSpPr txBox="1"/>
          <p:nvPr/>
        </p:nvSpPr>
        <p:spPr>
          <a:xfrm>
            <a:off x="4854243" y="2540243"/>
            <a:ext cx="91563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Synapse Real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 Analytics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E8C536-697A-8596-B6E4-0D8969B7B047}"/>
              </a:ext>
            </a:extLst>
          </p:cNvPr>
          <p:cNvSpPr txBox="1"/>
          <p:nvPr/>
        </p:nvSpPr>
        <p:spPr>
          <a:xfrm>
            <a:off x="5982090" y="2606971"/>
            <a:ext cx="628698" cy="2308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BI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02D6B0-0541-8156-C59D-94D74889EEFB}"/>
              </a:ext>
            </a:extLst>
          </p:cNvPr>
          <p:cNvSpPr txBox="1"/>
          <p:nvPr/>
        </p:nvSpPr>
        <p:spPr>
          <a:xfrm>
            <a:off x="6972083" y="2540243"/>
            <a:ext cx="63671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92FA0-D312-E117-BFC8-FD2BFB50A2C5}"/>
              </a:ext>
            </a:extLst>
          </p:cNvPr>
          <p:cNvSpPr txBox="1"/>
          <p:nvPr/>
        </p:nvSpPr>
        <p:spPr>
          <a:xfrm>
            <a:off x="5751987" y="4695292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2BC25-A283-DFCD-E098-3CD6C83C7097}"/>
              </a:ext>
            </a:extLst>
          </p:cNvPr>
          <p:cNvSpPr txBox="1"/>
          <p:nvPr/>
        </p:nvSpPr>
        <p:spPr>
          <a:xfrm>
            <a:off x="6522189" y="4695349"/>
            <a:ext cx="694422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945C53-EED5-9EB4-D819-05FCFB233B5E}"/>
              </a:ext>
            </a:extLst>
          </p:cNvPr>
          <p:cNvSpPr txBox="1"/>
          <p:nvPr/>
        </p:nvSpPr>
        <p:spPr>
          <a:xfrm>
            <a:off x="1440575" y="4698844"/>
            <a:ext cx="69442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Warehouse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C919C-0CA9-46EE-F32C-A025DA87C851}"/>
              </a:ext>
            </a:extLst>
          </p:cNvPr>
          <p:cNvSpPr txBox="1"/>
          <p:nvPr/>
        </p:nvSpPr>
        <p:spPr>
          <a:xfrm>
            <a:off x="2242837" y="4698901"/>
            <a:ext cx="662361" cy="215444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Lakehouse</a:t>
            </a:r>
          </a:p>
        </p:txBody>
      </p:sp>
    </p:spTree>
    <p:extLst>
      <p:ext uri="{BB962C8B-B14F-4D97-AF65-F5344CB8AC3E}">
        <p14:creationId xmlns:p14="http://schemas.microsoft.com/office/powerpoint/2010/main" val="105666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pl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003078"/>
      </a:accent1>
      <a:accent2>
        <a:srgbClr val="F56069"/>
      </a:accent2>
      <a:accent3>
        <a:srgbClr val="9F3985"/>
      </a:accent3>
      <a:accent4>
        <a:srgbClr val="FF6F61"/>
      </a:accent4>
      <a:accent5>
        <a:srgbClr val="703686"/>
      </a:accent5>
      <a:accent6>
        <a:srgbClr val="C8417D"/>
      </a:accent6>
      <a:hlink>
        <a:srgbClr val="36337F"/>
      </a:hlink>
      <a:folHlink>
        <a:srgbClr val="595959"/>
      </a:folHlink>
    </a:clrScheme>
    <a:fontScheme name="Tuple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15498</TotalTime>
  <Words>899</Words>
  <Application>Microsoft Office PowerPoint</Application>
  <PresentationFormat>Widescreen</PresentationFormat>
  <Paragraphs>220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Open Sans</vt:lpstr>
      <vt:lpstr>Open Sans ExtraBold</vt:lpstr>
      <vt:lpstr>Poppins</vt:lpstr>
      <vt:lpstr>Righteous</vt:lpstr>
      <vt:lpstr>Segoe UI</vt:lpstr>
      <vt:lpstr>Office Theme</vt:lpstr>
      <vt:lpstr>Scaling Biotech Workloads in the Cloud</vt:lpstr>
      <vt:lpstr>Caveats and Considerations</vt:lpstr>
      <vt:lpstr>About Me</vt:lpstr>
      <vt:lpstr>Talk Topics</vt:lpstr>
      <vt:lpstr>Considerations  For/Against the Cloud</vt:lpstr>
      <vt:lpstr>Things That May Be Beneficial…</vt:lpstr>
      <vt:lpstr>Budgeting in Grants</vt:lpstr>
      <vt:lpstr>Data Storage and Organization</vt:lpstr>
      <vt:lpstr>Data Lakes and Lakehouses OneLake: Unification to Break Down Data Siloes</vt:lpstr>
      <vt:lpstr>PowerPoint Presentation</vt:lpstr>
      <vt:lpstr>Why Organization Matters</vt:lpstr>
      <vt:lpstr>Scaling Analyses with Cloud Compute</vt:lpstr>
      <vt:lpstr>Why Cloud Compute?</vt:lpstr>
      <vt:lpstr>Example Architecture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Biotech Workloads in the Cloud</dc:title>
  <dc:creator>Colby Ford</dc:creator>
  <cp:lastModifiedBy>Colby Ford</cp:lastModifiedBy>
  <cp:revision>9</cp:revision>
  <dcterms:created xsi:type="dcterms:W3CDTF">2023-05-08T13:49:13Z</dcterms:created>
  <dcterms:modified xsi:type="dcterms:W3CDTF">2023-07-26T19:03:00Z</dcterms:modified>
</cp:coreProperties>
</file>